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4" r:id="rId1"/>
  </p:sldMasterIdLst>
  <p:sldIdLst>
    <p:sldId id="259" r:id="rId2"/>
    <p:sldId id="268" r:id="rId3"/>
    <p:sldId id="264" r:id="rId4"/>
    <p:sldId id="265" r:id="rId5"/>
    <p:sldId id="270" r:id="rId6"/>
    <p:sldId id="272" r:id="rId7"/>
    <p:sldId id="277" r:id="rId8"/>
    <p:sldId id="278" r:id="rId9"/>
    <p:sldId id="279" r:id="rId10"/>
    <p:sldId id="283" r:id="rId11"/>
    <p:sldId id="281" r:id="rId12"/>
    <p:sldId id="284" r:id="rId13"/>
    <p:sldId id="285" r:id="rId14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29" autoAdjust="0"/>
    <p:restoredTop sz="94660"/>
  </p:normalViewPr>
  <p:slideViewPr>
    <p:cSldViewPr snapToGrid="0">
      <p:cViewPr varScale="1">
        <p:scale>
          <a:sx n="85" d="100"/>
          <a:sy n="85" d="100"/>
        </p:scale>
        <p:origin x="13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11/11/2021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594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11/11/2021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7803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2494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571681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6925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11/11/2021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1127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11/11/2021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46906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01046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7741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38636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11/11/2021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2899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11/11/2021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7622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11/11/2021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0247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11/11/2021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6627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11/11/2021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8410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11/11/2021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7130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11/11/2021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6277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11/11/2021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7130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75" r:id="rId1"/>
    <p:sldLayoutId id="2147483776" r:id="rId2"/>
    <p:sldLayoutId id="2147483777" r:id="rId3"/>
    <p:sldLayoutId id="2147483778" r:id="rId4"/>
    <p:sldLayoutId id="2147483779" r:id="rId5"/>
    <p:sldLayoutId id="2147483780" r:id="rId6"/>
    <p:sldLayoutId id="2147483781" r:id="rId7"/>
    <p:sldLayoutId id="2147483782" r:id="rId8"/>
    <p:sldLayoutId id="2147483783" r:id="rId9"/>
    <p:sldLayoutId id="2147483784" r:id="rId10"/>
    <p:sldLayoutId id="2147483785" r:id="rId11"/>
    <p:sldLayoutId id="2147483786" r:id="rId12"/>
    <p:sldLayoutId id="2147483787" r:id="rId13"/>
    <p:sldLayoutId id="2147483788" r:id="rId14"/>
    <p:sldLayoutId id="2147483789" r:id="rId15"/>
    <p:sldLayoutId id="2147483790" r:id="rId16"/>
    <p:sldLayoutId id="2147483791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18" Type="http://schemas.openxmlformats.org/officeDocument/2006/relationships/image" Target="../media/image21.png"/><Relationship Id="rId3" Type="http://schemas.microsoft.com/office/2007/relationships/hdphoto" Target="../media/hdphoto1.wdp"/><Relationship Id="rId21" Type="http://schemas.openxmlformats.org/officeDocument/2006/relationships/image" Target="../media/image24.pn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17" Type="http://schemas.openxmlformats.org/officeDocument/2006/relationships/image" Target="../media/image20.png"/><Relationship Id="rId2" Type="http://schemas.openxmlformats.org/officeDocument/2006/relationships/image" Target="../media/image6.png"/><Relationship Id="rId16" Type="http://schemas.openxmlformats.org/officeDocument/2006/relationships/image" Target="../media/image19.pn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svg"/><Relationship Id="rId15" Type="http://schemas.openxmlformats.org/officeDocument/2006/relationships/image" Target="../media/image18.png"/><Relationship Id="rId10" Type="http://schemas.openxmlformats.org/officeDocument/2006/relationships/image" Target="../media/image13.png"/><Relationship Id="rId19" Type="http://schemas.openxmlformats.org/officeDocument/2006/relationships/image" Target="../media/image22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7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8.png"/><Relationship Id="rId10" Type="http://schemas.openxmlformats.org/officeDocument/2006/relationships/image" Target="../media/image29.png"/><Relationship Id="rId9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7">
            <a:extLst>
              <a:ext uri="{FF2B5EF4-FFF2-40B4-BE49-F238E27FC236}">
                <a16:creationId xmlns:a16="http://schemas.microsoft.com/office/drawing/2014/main" id="{DE27238C-8EAF-4098-86E6-7723B7DAE6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36">
            <a:extLst>
              <a:ext uri="{FF2B5EF4-FFF2-40B4-BE49-F238E27FC236}">
                <a16:creationId xmlns:a16="http://schemas.microsoft.com/office/drawing/2014/main" id="{992F97B1-1891-4FCC-9E5F-BA97EDB48F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351010" y="0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60000"/>
              <a:lumOff val="40000"/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Freeform: Shape 11">
            <a:extLst>
              <a:ext uri="{FF2B5EF4-FFF2-40B4-BE49-F238E27FC236}">
                <a16:creationId xmlns:a16="http://schemas.microsoft.com/office/drawing/2014/main" id="{78C6C821-FEE1-4EB6-9590-C021440C77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0"/>
            <a:ext cx="9700459" cy="6858001"/>
          </a:xfrm>
          <a:custGeom>
            <a:avLst/>
            <a:gdLst>
              <a:gd name="connsiteX0" fmla="*/ 0 w 9700459"/>
              <a:gd name="connsiteY0" fmla="*/ 0 h 6858001"/>
              <a:gd name="connsiteX1" fmla="*/ 1323975 w 9700459"/>
              <a:gd name="connsiteY1" fmla="*/ 0 h 6858001"/>
              <a:gd name="connsiteX2" fmla="*/ 1517015 w 9700459"/>
              <a:gd name="connsiteY2" fmla="*/ 0 h 6858001"/>
              <a:gd name="connsiteX3" fmla="*/ 3241265 w 9700459"/>
              <a:gd name="connsiteY3" fmla="*/ 0 h 6858001"/>
              <a:gd name="connsiteX4" fmla="*/ 3241265 w 9700459"/>
              <a:gd name="connsiteY4" fmla="*/ 1 h 6858001"/>
              <a:gd name="connsiteX5" fmla="*/ 8355744 w 9700459"/>
              <a:gd name="connsiteY5" fmla="*/ 1 h 6858001"/>
              <a:gd name="connsiteX6" fmla="*/ 8355744 w 9700459"/>
              <a:gd name="connsiteY6" fmla="*/ 0 h 6858001"/>
              <a:gd name="connsiteX7" fmla="*/ 9699282 w 9700459"/>
              <a:gd name="connsiteY7" fmla="*/ 0 h 6858001"/>
              <a:gd name="connsiteX8" fmla="*/ 9674237 w 9700459"/>
              <a:gd name="connsiteY8" fmla="*/ 155677 h 6858001"/>
              <a:gd name="connsiteX9" fmla="*/ 9650368 w 9700459"/>
              <a:gd name="connsiteY9" fmla="*/ 310668 h 6858001"/>
              <a:gd name="connsiteX10" fmla="*/ 9627004 w 9700459"/>
              <a:gd name="connsiteY10" fmla="*/ 466344 h 6858001"/>
              <a:gd name="connsiteX11" fmla="*/ 9607001 w 9700459"/>
              <a:gd name="connsiteY11" fmla="*/ 622707 h 6858001"/>
              <a:gd name="connsiteX12" fmla="*/ 9586830 w 9700459"/>
              <a:gd name="connsiteY12" fmla="*/ 778383 h 6858001"/>
              <a:gd name="connsiteX13" fmla="*/ 9568004 w 9700459"/>
              <a:gd name="connsiteY13" fmla="*/ 934746 h 6858001"/>
              <a:gd name="connsiteX14" fmla="*/ 9551868 w 9700459"/>
              <a:gd name="connsiteY14" fmla="*/ 1089051 h 6858001"/>
              <a:gd name="connsiteX15" fmla="*/ 9536572 w 9700459"/>
              <a:gd name="connsiteY15" fmla="*/ 1245413 h 6858001"/>
              <a:gd name="connsiteX16" fmla="*/ 9522620 w 9700459"/>
              <a:gd name="connsiteY16" fmla="*/ 1401090 h 6858001"/>
              <a:gd name="connsiteX17" fmla="*/ 9510518 w 9700459"/>
              <a:gd name="connsiteY17" fmla="*/ 1554023 h 6858001"/>
              <a:gd name="connsiteX18" fmla="*/ 9498415 w 9700459"/>
              <a:gd name="connsiteY18" fmla="*/ 1709014 h 6858001"/>
              <a:gd name="connsiteX19" fmla="*/ 9488330 w 9700459"/>
              <a:gd name="connsiteY19" fmla="*/ 1861947 h 6858001"/>
              <a:gd name="connsiteX20" fmla="*/ 9480430 w 9700459"/>
              <a:gd name="connsiteY20" fmla="*/ 2014881 h 6858001"/>
              <a:gd name="connsiteX21" fmla="*/ 9472193 w 9700459"/>
              <a:gd name="connsiteY21" fmla="*/ 2167128 h 6858001"/>
              <a:gd name="connsiteX22" fmla="*/ 9465302 w 9700459"/>
              <a:gd name="connsiteY22" fmla="*/ 2318004 h 6858001"/>
              <a:gd name="connsiteX23" fmla="*/ 9460427 w 9700459"/>
              <a:gd name="connsiteY23" fmla="*/ 2467509 h 6858001"/>
              <a:gd name="connsiteX24" fmla="*/ 9456225 w 9700459"/>
              <a:gd name="connsiteY24" fmla="*/ 2617013 h 6858001"/>
              <a:gd name="connsiteX25" fmla="*/ 9452191 w 9700459"/>
              <a:gd name="connsiteY25" fmla="*/ 2765146 h 6858001"/>
              <a:gd name="connsiteX26" fmla="*/ 9450342 w 9700459"/>
              <a:gd name="connsiteY26" fmla="*/ 2911221 h 6858001"/>
              <a:gd name="connsiteX27" fmla="*/ 9448325 w 9700459"/>
              <a:gd name="connsiteY27" fmla="*/ 3057297 h 6858001"/>
              <a:gd name="connsiteX28" fmla="*/ 9447316 w 9700459"/>
              <a:gd name="connsiteY28" fmla="*/ 3201315 h 6858001"/>
              <a:gd name="connsiteX29" fmla="*/ 9448325 w 9700459"/>
              <a:gd name="connsiteY29" fmla="*/ 3343961 h 6858001"/>
              <a:gd name="connsiteX30" fmla="*/ 9448325 w 9700459"/>
              <a:gd name="connsiteY30" fmla="*/ 3485236 h 6858001"/>
              <a:gd name="connsiteX31" fmla="*/ 9450342 w 9700459"/>
              <a:gd name="connsiteY31" fmla="*/ 3625139 h 6858001"/>
              <a:gd name="connsiteX32" fmla="*/ 9453367 w 9700459"/>
              <a:gd name="connsiteY32" fmla="*/ 3762299 h 6858001"/>
              <a:gd name="connsiteX33" fmla="*/ 9456225 w 9700459"/>
              <a:gd name="connsiteY33" fmla="*/ 3898087 h 6858001"/>
              <a:gd name="connsiteX34" fmla="*/ 9459419 w 9700459"/>
              <a:gd name="connsiteY34" fmla="*/ 4031133 h 6858001"/>
              <a:gd name="connsiteX35" fmla="*/ 9464293 w 9700459"/>
              <a:gd name="connsiteY35" fmla="*/ 4163492 h 6858001"/>
              <a:gd name="connsiteX36" fmla="*/ 9469504 w 9700459"/>
              <a:gd name="connsiteY36" fmla="*/ 4293793 h 6858001"/>
              <a:gd name="connsiteX37" fmla="*/ 9474210 w 9700459"/>
              <a:gd name="connsiteY37" fmla="*/ 4421352 h 6858001"/>
              <a:gd name="connsiteX38" fmla="*/ 9487490 w 9700459"/>
              <a:gd name="connsiteY38" fmla="*/ 4670298 h 6858001"/>
              <a:gd name="connsiteX39" fmla="*/ 9501609 w 9700459"/>
              <a:gd name="connsiteY39" fmla="*/ 4908956 h 6858001"/>
              <a:gd name="connsiteX40" fmla="*/ 9516401 w 9700459"/>
              <a:gd name="connsiteY40" fmla="*/ 5138013 h 6858001"/>
              <a:gd name="connsiteX41" fmla="*/ 9532706 w 9700459"/>
              <a:gd name="connsiteY41" fmla="*/ 5354726 h 6858001"/>
              <a:gd name="connsiteX42" fmla="*/ 9549683 w 9700459"/>
              <a:gd name="connsiteY42" fmla="*/ 5561838 h 6858001"/>
              <a:gd name="connsiteX43" fmla="*/ 9568004 w 9700459"/>
              <a:gd name="connsiteY43" fmla="*/ 5753862 h 6858001"/>
              <a:gd name="connsiteX44" fmla="*/ 9585990 w 9700459"/>
              <a:gd name="connsiteY44" fmla="*/ 5934227 h 6858001"/>
              <a:gd name="connsiteX45" fmla="*/ 9603975 w 9700459"/>
              <a:gd name="connsiteY45" fmla="*/ 6100191 h 6858001"/>
              <a:gd name="connsiteX46" fmla="*/ 9620952 w 9700459"/>
              <a:gd name="connsiteY46" fmla="*/ 6252438 h 6858001"/>
              <a:gd name="connsiteX47" fmla="*/ 9637089 w 9700459"/>
              <a:gd name="connsiteY47" fmla="*/ 6387541 h 6858001"/>
              <a:gd name="connsiteX48" fmla="*/ 9652385 w 9700459"/>
              <a:gd name="connsiteY48" fmla="*/ 6509613 h 6858001"/>
              <a:gd name="connsiteX49" fmla="*/ 9665160 w 9700459"/>
              <a:gd name="connsiteY49" fmla="*/ 6612483 h 6858001"/>
              <a:gd name="connsiteX50" fmla="*/ 9677262 w 9700459"/>
              <a:gd name="connsiteY50" fmla="*/ 6698894 h 6858001"/>
              <a:gd name="connsiteX51" fmla="*/ 9694576 w 9700459"/>
              <a:gd name="connsiteY51" fmla="*/ 6817538 h 6858001"/>
              <a:gd name="connsiteX52" fmla="*/ 9700459 w 9700459"/>
              <a:gd name="connsiteY52" fmla="*/ 6858000 h 6858001"/>
              <a:gd name="connsiteX53" fmla="*/ 8795105 w 9700459"/>
              <a:gd name="connsiteY53" fmla="*/ 6858000 h 6858001"/>
              <a:gd name="connsiteX54" fmla="*/ 8795105 w 9700459"/>
              <a:gd name="connsiteY54" fmla="*/ 6858001 h 6858001"/>
              <a:gd name="connsiteX55" fmla="*/ 2704541 w 9700459"/>
              <a:gd name="connsiteY55" fmla="*/ 6858001 h 6858001"/>
              <a:gd name="connsiteX56" fmla="*/ 2704541 w 9700459"/>
              <a:gd name="connsiteY56" fmla="*/ 6858000 h 6858001"/>
              <a:gd name="connsiteX57" fmla="*/ 1517015 w 9700459"/>
              <a:gd name="connsiteY57" fmla="*/ 6858000 h 6858001"/>
              <a:gd name="connsiteX58" fmla="*/ 1323975 w 9700459"/>
              <a:gd name="connsiteY58" fmla="*/ 6858000 h 6858001"/>
              <a:gd name="connsiteX59" fmla="*/ 0 w 9700459"/>
              <a:gd name="connsiteY5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9700459" h="6858001">
                <a:moveTo>
                  <a:pt x="0" y="0"/>
                </a:moveTo>
                <a:lnTo>
                  <a:pt x="1323975" y="0"/>
                </a:lnTo>
                <a:lnTo>
                  <a:pt x="1517015" y="0"/>
                </a:lnTo>
                <a:lnTo>
                  <a:pt x="3241265" y="0"/>
                </a:lnTo>
                <a:lnTo>
                  <a:pt x="3241265" y="1"/>
                </a:lnTo>
                <a:lnTo>
                  <a:pt x="8355744" y="1"/>
                </a:lnTo>
                <a:lnTo>
                  <a:pt x="8355744" y="0"/>
                </a:lnTo>
                <a:lnTo>
                  <a:pt x="9699282" y="0"/>
                </a:lnTo>
                <a:lnTo>
                  <a:pt x="9674237" y="155677"/>
                </a:lnTo>
                <a:lnTo>
                  <a:pt x="9650368" y="310668"/>
                </a:lnTo>
                <a:lnTo>
                  <a:pt x="9627004" y="466344"/>
                </a:lnTo>
                <a:lnTo>
                  <a:pt x="9607001" y="622707"/>
                </a:lnTo>
                <a:lnTo>
                  <a:pt x="9586830" y="778383"/>
                </a:lnTo>
                <a:lnTo>
                  <a:pt x="9568004" y="934746"/>
                </a:lnTo>
                <a:lnTo>
                  <a:pt x="9551868" y="1089051"/>
                </a:lnTo>
                <a:lnTo>
                  <a:pt x="9536572" y="1245413"/>
                </a:lnTo>
                <a:lnTo>
                  <a:pt x="9522620" y="1401090"/>
                </a:lnTo>
                <a:lnTo>
                  <a:pt x="9510518" y="1554023"/>
                </a:lnTo>
                <a:lnTo>
                  <a:pt x="9498415" y="1709014"/>
                </a:lnTo>
                <a:lnTo>
                  <a:pt x="9488330" y="1861947"/>
                </a:lnTo>
                <a:lnTo>
                  <a:pt x="9480430" y="2014881"/>
                </a:lnTo>
                <a:lnTo>
                  <a:pt x="9472193" y="2167128"/>
                </a:lnTo>
                <a:lnTo>
                  <a:pt x="9465302" y="2318004"/>
                </a:lnTo>
                <a:lnTo>
                  <a:pt x="9460427" y="2467509"/>
                </a:lnTo>
                <a:lnTo>
                  <a:pt x="9456225" y="2617013"/>
                </a:lnTo>
                <a:lnTo>
                  <a:pt x="9452191" y="2765146"/>
                </a:lnTo>
                <a:lnTo>
                  <a:pt x="9450342" y="2911221"/>
                </a:lnTo>
                <a:lnTo>
                  <a:pt x="9448325" y="3057297"/>
                </a:lnTo>
                <a:lnTo>
                  <a:pt x="9447316" y="3201315"/>
                </a:lnTo>
                <a:lnTo>
                  <a:pt x="9448325" y="3343961"/>
                </a:lnTo>
                <a:lnTo>
                  <a:pt x="9448325" y="3485236"/>
                </a:lnTo>
                <a:lnTo>
                  <a:pt x="9450342" y="3625139"/>
                </a:lnTo>
                <a:lnTo>
                  <a:pt x="9453367" y="3762299"/>
                </a:lnTo>
                <a:lnTo>
                  <a:pt x="9456225" y="3898087"/>
                </a:lnTo>
                <a:lnTo>
                  <a:pt x="9459419" y="4031133"/>
                </a:lnTo>
                <a:lnTo>
                  <a:pt x="9464293" y="4163492"/>
                </a:lnTo>
                <a:lnTo>
                  <a:pt x="9469504" y="4293793"/>
                </a:lnTo>
                <a:lnTo>
                  <a:pt x="9474210" y="4421352"/>
                </a:lnTo>
                <a:lnTo>
                  <a:pt x="9487490" y="4670298"/>
                </a:lnTo>
                <a:lnTo>
                  <a:pt x="9501609" y="4908956"/>
                </a:lnTo>
                <a:lnTo>
                  <a:pt x="9516401" y="5138013"/>
                </a:lnTo>
                <a:lnTo>
                  <a:pt x="9532706" y="5354726"/>
                </a:lnTo>
                <a:lnTo>
                  <a:pt x="9549683" y="5561838"/>
                </a:lnTo>
                <a:lnTo>
                  <a:pt x="9568004" y="5753862"/>
                </a:lnTo>
                <a:lnTo>
                  <a:pt x="9585990" y="5934227"/>
                </a:lnTo>
                <a:lnTo>
                  <a:pt x="9603975" y="6100191"/>
                </a:lnTo>
                <a:lnTo>
                  <a:pt x="9620952" y="6252438"/>
                </a:lnTo>
                <a:lnTo>
                  <a:pt x="9637089" y="6387541"/>
                </a:lnTo>
                <a:lnTo>
                  <a:pt x="9652385" y="6509613"/>
                </a:lnTo>
                <a:lnTo>
                  <a:pt x="9665160" y="6612483"/>
                </a:lnTo>
                <a:lnTo>
                  <a:pt x="9677262" y="6698894"/>
                </a:lnTo>
                <a:lnTo>
                  <a:pt x="9694576" y="6817538"/>
                </a:lnTo>
                <a:lnTo>
                  <a:pt x="9700459" y="6858000"/>
                </a:lnTo>
                <a:lnTo>
                  <a:pt x="8795105" y="6858000"/>
                </a:lnTo>
                <a:lnTo>
                  <a:pt x="8795105" y="6858001"/>
                </a:lnTo>
                <a:lnTo>
                  <a:pt x="2704541" y="6858001"/>
                </a:lnTo>
                <a:lnTo>
                  <a:pt x="2704541" y="6858000"/>
                </a:lnTo>
                <a:lnTo>
                  <a:pt x="1517015" y="6858000"/>
                </a:lnTo>
                <a:lnTo>
                  <a:pt x="1323975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C206D29-0889-4B18-A747-868A5579CB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7188642" cy="1288883"/>
          </a:xfrm>
        </p:spPr>
        <p:txBody>
          <a:bodyPr>
            <a:noAutofit/>
          </a:bodyPr>
          <a:lstStyle/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pt-BR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Caio Ortega Boa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pt-BR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Pedro Ivo Amaral Lima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pt-BR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Lucas Teles Leiro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AE31083-86EE-4A91-AF98-240194A177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4053" y="918117"/>
            <a:ext cx="6974915" cy="332958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pt-BR" sz="4500" b="1" dirty="0" err="1">
                <a:ln>
                  <a:solidFill>
                    <a:schemeClr val="tx1"/>
                  </a:solidFill>
                </a:ln>
                <a:latin typeface="Amasis MT Pro Black" panose="02040A04050005020304" pitchFamily="18" charset="0"/>
              </a:rPr>
              <a:t>ModSim</a:t>
            </a:r>
            <a:r>
              <a:rPr lang="pt-BR" sz="4500" b="1" dirty="0">
                <a:ln>
                  <a:solidFill>
                    <a:schemeClr val="tx1"/>
                  </a:solidFill>
                </a:ln>
                <a:latin typeface="Amasis MT Pro Black" panose="02040A04050005020304" pitchFamily="18" charset="0"/>
              </a:rPr>
              <a:t> P2</a:t>
            </a:r>
            <a:br>
              <a:rPr lang="pt-BR" sz="4500" b="1" dirty="0">
                <a:ln>
                  <a:solidFill>
                    <a:schemeClr val="tx1"/>
                  </a:solidFill>
                </a:ln>
                <a:latin typeface="Amasis MT Pro Black" panose="02040A04050005020304" pitchFamily="18" charset="0"/>
              </a:rPr>
            </a:br>
            <a:br>
              <a:rPr lang="pt-BR" sz="4500" i="1" dirty="0">
                <a:ln>
                  <a:solidFill>
                    <a:schemeClr val="tx1"/>
                  </a:solidFill>
                </a:ln>
                <a:latin typeface="Amasis MT Pro Black" panose="02040A04050005020304" pitchFamily="18" charset="0"/>
              </a:rPr>
            </a:br>
            <a:r>
              <a:rPr lang="pt-BR" sz="4500" i="1" dirty="0">
                <a:ln>
                  <a:solidFill>
                    <a:schemeClr val="tx1"/>
                  </a:solidFill>
                </a:ln>
                <a:latin typeface="Amasis MT Pro Black" panose="02040A04050005020304" pitchFamily="18" charset="0"/>
              </a:rPr>
              <a:t>Modelagem de um copo de água atingindo o equilíbrio térmico</a:t>
            </a:r>
            <a:endParaRPr lang="pt-BR" sz="4500" i="1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24" name="Rectangle 13">
            <a:extLst>
              <a:ext uri="{FF2B5EF4-FFF2-40B4-BE49-F238E27FC236}">
                <a16:creationId xmlns:a16="http://schemas.microsoft.com/office/drawing/2014/main" id="{B61A74B3-E247-44D4-8C48-FAE8E20564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267186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9ECDD5C-152A-4CC7-8333-0F367B3A6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F5C92A3-369B-43F3-BDCE-E560B1B0E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AEBE9F1A-B38D-446E-83AE-14B17CE77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Picture 13">
            <a:extLst>
              <a:ext uri="{FF2B5EF4-FFF2-40B4-BE49-F238E27FC236}">
                <a16:creationId xmlns:a16="http://schemas.microsoft.com/office/drawing/2014/main" id="{915B5014-A7EC-4BA6-9C83-8840CF81D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6" name="Picture 15">
            <a:extLst>
              <a:ext uri="{FF2B5EF4-FFF2-40B4-BE49-F238E27FC236}">
                <a16:creationId xmlns:a16="http://schemas.microsoft.com/office/drawing/2014/main" id="{022C43AB-86D7-420D-8AD7-DC0A15FDD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5E3EB826-A471-488F-9E8A-D65528A3C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FB3CEA1-88D9-42FB-88ED-1E9807FE6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A6C928E-4252-4F33-8C34-E50A12A31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BC944C5-7628-435C-BB1F-E551804AE61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9720" y="411480"/>
            <a:ext cx="9052561" cy="6035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5049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:a16="http://schemas.microsoft.com/office/drawing/2014/main" id="{C9ECDD5C-152A-4CC7-8333-0F367B3A6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7F5C92A3-369B-43F3-BDCE-E560B1B0E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AEBE9F1A-B38D-446E-83AE-14B17CE77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15B5014-A7EC-4BA6-9C83-8840CF81D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22C43AB-86D7-420D-8AD7-DC0A15FDD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5E3EB826-A471-488F-9E8A-D65528A3C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FB3CEA1-88D9-42FB-88ED-1E9807FE6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A6C928E-4252-4F33-8C34-E50A12A31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91D9202-E7BE-483A-83BB-2DC055F9659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9720" y="411480"/>
            <a:ext cx="9052561" cy="6035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92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9ECDD5C-152A-4CC7-8333-0F367B3A6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F5C92A3-369B-43F3-BDCE-E560B1B0E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AEBE9F1A-B38D-446E-83AE-14B17CE77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15B5014-A7EC-4BA6-9C83-8840CF81D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22C43AB-86D7-420D-8AD7-DC0A15FDD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5E3EB826-A471-488F-9E8A-D65528A3C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FB3CEA1-88D9-42FB-88ED-1E9807FE6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A6C928E-4252-4F33-8C34-E50A12A31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0EAEF42-0A17-4927-B72F-280C59F5888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9720" y="411480"/>
            <a:ext cx="9052561" cy="6035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2147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0A4EE82C-6E29-4B81-9DEF-4F5CBF542F3A}"/>
              </a:ext>
            </a:extLst>
          </p:cNvPr>
          <p:cNvSpPr/>
          <p:nvPr/>
        </p:nvSpPr>
        <p:spPr>
          <a:xfrm>
            <a:off x="398033" y="296597"/>
            <a:ext cx="496751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4000" dirty="0">
                <a:ln>
                  <a:solidFill>
                    <a:schemeClr val="tx1"/>
                  </a:solidFill>
                </a:ln>
                <a:latin typeface="Amasis MT Pro Black" panose="02040A04050005020304" pitchFamily="18" charset="0"/>
              </a:rPr>
              <a:t>Parâmetros do Modelo</a:t>
            </a:r>
            <a:endParaRPr lang="pt-BR" sz="4000" dirty="0">
              <a:ln>
                <a:solidFill>
                  <a:schemeClr val="tx1"/>
                </a:solidFill>
              </a:ln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B48D85F6-C218-4276-9372-FB9ACE08CB14}"/>
                  </a:ext>
                </a:extLst>
              </p:cNvPr>
              <p:cNvSpPr txBox="1"/>
              <p:nvPr/>
            </p:nvSpPr>
            <p:spPr>
              <a:xfrm>
                <a:off x="419839" y="1206091"/>
                <a:ext cx="5868072" cy="538205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pt-BR" dirty="0">
                    <a:ln>
                      <a:solidFill>
                        <a:sysClr val="windowText" lastClr="000000"/>
                      </a:solidFill>
                    </a:ln>
                    <a:solidFill>
                      <a:sysClr val="windowText" lastClr="0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pt-BR" i="1" dirty="0" smtClean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𝐷𝑖𝑚𝑒𝑛𝑠</m:t>
                    </m:r>
                    <m:r>
                      <a:rPr lang="pt-BR" i="1" dirty="0" smtClean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õ</m:t>
                    </m:r>
                    <m:r>
                      <a:rPr lang="pt-BR" i="1" dirty="0" smtClean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𝑒𝑠</m:t>
                    </m:r>
                    <m:r>
                      <a:rPr lang="pt-BR" i="1" dirty="0" smtClean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i="1" dirty="0" smtClean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𝑑𝑜</m:t>
                    </m:r>
                    <m:r>
                      <a:rPr lang="pt-BR" i="1" dirty="0" smtClean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i="1" dirty="0" smtClean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𝑐𝑜𝑝𝑜</m:t>
                    </m:r>
                    <m:r>
                      <a:rPr lang="pt-BR" i="1" dirty="0" smtClean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(</m:t>
                    </m:r>
                    <m:r>
                      <a:rPr lang="pt-BR" i="1" dirty="0" smtClean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pt-BR" i="1" dirty="0" smtClean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pt-BR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</a:endParaRPr>
              </a:p>
              <a:p>
                <a:r>
                  <a:rPr lang="pt-BR" dirty="0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</a:rPr>
                  <a:t> - R</a:t>
                </a:r>
                <a14:m>
                  <m:oMath xmlns:m="http://schemas.openxmlformats.org/officeDocument/2006/math">
                    <m:r>
                      <a:rPr lang="pt-BR" i="1" dirty="0" smtClean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𝑎𝑖𝑜</m:t>
                    </m:r>
                    <m:r>
                      <a:rPr lang="pt-BR" i="1" dirty="0" smtClean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i="1" dirty="0" smtClean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𝑖𝑛𝑡𝑒𝑟𝑛𝑜</m:t>
                    </m:r>
                    <m:r>
                      <a:rPr lang="pt-BR" i="1" dirty="0" smtClean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= 0.031</m:t>
                    </m:r>
                  </m:oMath>
                </a14:m>
                <a:endParaRPr lang="pt-BR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</a:endParaRPr>
              </a:p>
              <a:p>
                <a:r>
                  <a:rPr lang="pt-BR" dirty="0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</a:rPr>
                  <a:t> - A</a:t>
                </a:r>
                <a14:m>
                  <m:oMath xmlns:m="http://schemas.openxmlformats.org/officeDocument/2006/math">
                    <m:r>
                      <a:rPr lang="pt-BR" i="1" dirty="0" smtClean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𝑙𝑡𝑢𝑟𝑎</m:t>
                    </m:r>
                    <m:r>
                      <a:rPr lang="pt-BR" i="1" dirty="0" smtClean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= 0.1</m:t>
                    </m:r>
                  </m:oMath>
                </a14:m>
                <a:endParaRPr lang="pt-BR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</a:endParaRPr>
              </a:p>
              <a:p>
                <a:r>
                  <a:rPr lang="pt-BR" dirty="0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</a:rPr>
                  <a:t> - </a:t>
                </a:r>
                <a14:m>
                  <m:oMath xmlns:m="http://schemas.openxmlformats.org/officeDocument/2006/math">
                    <m:r>
                      <a:rPr lang="pt-BR" b="0" i="1" dirty="0" smtClean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𝐸𝑠</m:t>
                    </m:r>
                    <m:r>
                      <a:rPr lang="pt-BR" i="1" dirty="0" smtClean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𝑝𝑒𝑠𝑠𝑢𝑟𝑎</m:t>
                    </m:r>
                    <m:r>
                      <a:rPr lang="pt-BR" i="1" dirty="0" smtClean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= 0.002</m:t>
                    </m:r>
                  </m:oMath>
                </a14:m>
                <a:endParaRPr lang="pt-BR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</a:endParaRPr>
              </a:p>
              <a:p>
                <a:r>
                  <a:rPr lang="pt-BR" dirty="0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</a:rPr>
                  <a:t> </a:t>
                </a:r>
              </a:p>
              <a:p>
                <a:r>
                  <a:rPr lang="pt-BR" dirty="0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pt-BR" i="1" dirty="0" smtClean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𝐷𝑒𝑛𝑠𝑖𝑑𝑎𝑑𝑒𝑠</m:t>
                    </m:r>
                    <m:r>
                      <a:rPr lang="pt-BR" i="1" dirty="0" smtClean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(</m:t>
                    </m:r>
                    <m:r>
                      <a:rPr lang="pt-BR" i="1" dirty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𝑘𝑔</m:t>
                    </m:r>
                    <m:r>
                      <a:rPr lang="pt-BR" i="1" dirty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/</m:t>
                    </m:r>
                    <m:r>
                      <a:rPr lang="pt-BR" i="1" dirty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pt-BR" i="1" dirty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3)</m:t>
                    </m:r>
                  </m:oMath>
                </a14:m>
                <a:endParaRPr lang="pt-BR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</a:endParaRPr>
              </a:p>
              <a:p>
                <a:r>
                  <a:rPr lang="pt-BR" dirty="0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</a:rPr>
                  <a:t> - </a:t>
                </a:r>
                <a14:m>
                  <m:oMath xmlns:m="http://schemas.openxmlformats.org/officeDocument/2006/math">
                    <m:r>
                      <a:rPr lang="pt-BR" i="1" dirty="0" smtClean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Á</m:t>
                    </m:r>
                    <m:r>
                      <a:rPr lang="pt-BR" i="1" dirty="0" smtClean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𝑔𝑢𝑎</m:t>
                    </m:r>
                    <m:r>
                      <a:rPr lang="pt-BR" i="1" dirty="0" smtClean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= 997 </m:t>
                    </m:r>
                  </m:oMath>
                </a14:m>
                <a:endParaRPr lang="pt-BR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</a:endParaRPr>
              </a:p>
              <a:p>
                <a:r>
                  <a:rPr lang="pt-BR" dirty="0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</a:rPr>
                  <a:t> - </a:t>
                </a:r>
                <a14:m>
                  <m:oMath xmlns:m="http://schemas.openxmlformats.org/officeDocument/2006/math">
                    <m:r>
                      <a:rPr lang="pt-BR" i="1" dirty="0" smtClean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𝑉𝑖𝑑𝑟𝑜</m:t>
                    </m:r>
                    <m:r>
                      <a:rPr lang="pt-BR" i="1" dirty="0" smtClean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= 2500</m:t>
                    </m:r>
                  </m:oMath>
                </a14:m>
                <a:endParaRPr lang="pt-BR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</a:endParaRPr>
              </a:p>
              <a:p>
                <a:endParaRPr lang="pt-BR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</a:endParaRPr>
              </a:p>
              <a:p>
                <a:r>
                  <a:rPr lang="pt-BR" dirty="0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pt-BR" i="1" dirty="0" smtClean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𝐶𝑎𝑙𝑜𝑟𝑒𝑠</m:t>
                    </m:r>
                    <m:r>
                      <a:rPr lang="pt-BR" i="1" dirty="0" smtClean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i="1" dirty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𝑒𝑠𝑝𝑒𝑐</m:t>
                    </m:r>
                    <m:r>
                      <a:rPr lang="pt-BR" i="1" dirty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í</m:t>
                    </m:r>
                    <m:r>
                      <a:rPr lang="pt-BR" i="1" dirty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𝑓𝑖𝑐𝑜𝑠</m:t>
                    </m:r>
                    <m:r>
                      <a:rPr lang="pt-BR" i="1" dirty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(</m:t>
                    </m:r>
                    <m:r>
                      <a:rPr lang="pt-BR" i="1" dirty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𝐽</m:t>
                    </m:r>
                    <m:r>
                      <a:rPr lang="pt-BR" i="1" dirty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/(</m:t>
                    </m:r>
                    <m:r>
                      <a:rPr lang="pt-BR" b="0" i="1" dirty="0" smtClean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𝑘𝑔</m:t>
                    </m:r>
                    <m:r>
                      <a:rPr lang="pt-BR" b="0" i="1" dirty="0" smtClean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pt-BR" b="0" i="1" dirty="0" smtClean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</m:t>
                    </m:r>
                    <m:r>
                      <a:rPr lang="pt-BR" i="1" dirty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endParaRPr lang="pt-BR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</a:endParaRPr>
              </a:p>
              <a:p>
                <a:r>
                  <a:rPr lang="pt-BR" dirty="0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</a:rPr>
                  <a:t> - </a:t>
                </a:r>
                <a14:m>
                  <m:oMath xmlns:m="http://schemas.openxmlformats.org/officeDocument/2006/math">
                    <m:r>
                      <a:rPr lang="pt-BR" i="1" dirty="0" smtClean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Á</m:t>
                    </m:r>
                    <m:r>
                      <a:rPr lang="pt-BR" i="1" dirty="0" smtClean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𝑔𝑢𝑎</m:t>
                    </m:r>
                    <m:r>
                      <a:rPr lang="pt-BR" i="1" dirty="0" smtClean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= 4180</m:t>
                    </m:r>
                  </m:oMath>
                </a14:m>
                <a:endParaRPr lang="pt-BR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</a:endParaRPr>
              </a:p>
              <a:p>
                <a:r>
                  <a:rPr lang="pt-BR" dirty="0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</a:rPr>
                  <a:t> - </a:t>
                </a:r>
                <a14:m>
                  <m:oMath xmlns:m="http://schemas.openxmlformats.org/officeDocument/2006/math">
                    <m:r>
                      <a:rPr lang="pt-BR" i="1" dirty="0" smtClean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𝑉𝑖𝑑𝑟𝑜</m:t>
                    </m:r>
                    <m:r>
                      <a:rPr lang="pt-BR" i="1" dirty="0" smtClean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= 812</m:t>
                    </m:r>
                  </m:oMath>
                </a14:m>
                <a:endParaRPr lang="pt-BR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</a:endParaRPr>
              </a:p>
              <a:p>
                <a:endParaRPr lang="pt-BR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</a:endParaRPr>
              </a:p>
              <a:p>
                <a:r>
                  <a:rPr lang="pt-BR" dirty="0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pt-BR" i="1" dirty="0" smtClean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𝐶𝑜𝑒𝑓𝑖𝑐𝑖𝑒𝑛𝑡𝑒𝑠</m:t>
                    </m:r>
                    <m:r>
                      <a:rPr lang="pt-BR" i="1" dirty="0" smtClean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i="1" dirty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𝑑𝑒</m:t>
                    </m:r>
                    <m:r>
                      <a:rPr lang="pt-BR" i="1" dirty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i="1" dirty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𝑐𝑜𝑛𝑑𝑢𝑡𝑖𝑣𝑖𝑑𝑎𝑑𝑒</m:t>
                    </m:r>
                    <m:r>
                      <a:rPr lang="pt-BR" i="1" dirty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i="1" dirty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pt-BR" i="1" dirty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é</m:t>
                    </m:r>
                    <m:r>
                      <a:rPr lang="pt-BR" i="1" dirty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𝑟𝑚𝑖𝑐𝑎</m:t>
                    </m:r>
                    <m:r>
                      <a:rPr lang="pt-BR" i="1" dirty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(</m:t>
                    </m:r>
                    <m:r>
                      <a:rPr lang="pt-BR" i="1" dirty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𝑊</m:t>
                    </m:r>
                    <m:r>
                      <a:rPr lang="pt-BR" i="1" dirty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/(</m:t>
                    </m:r>
                    <m:r>
                      <a:rPr lang="pt-BR" b="0" i="1" dirty="0" smtClean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pt-BR" b="0" i="1" dirty="0" smtClean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pt-BR" b="0" i="1" dirty="0" smtClean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</m:t>
                    </m:r>
                    <m:r>
                      <a:rPr lang="pt-BR" i="1" dirty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endParaRPr lang="pt-BR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</a:endParaRPr>
              </a:p>
              <a:p>
                <a:r>
                  <a:rPr lang="pt-BR" dirty="0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</a:rPr>
                  <a:t> - </a:t>
                </a:r>
                <a14:m>
                  <m:oMath xmlns:m="http://schemas.openxmlformats.org/officeDocument/2006/math">
                    <m:r>
                      <a:rPr lang="pt-BR" i="1" dirty="0" smtClean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𝑉𝑖𝑑𝑟𝑜</m:t>
                    </m:r>
                    <m:r>
                      <a:rPr lang="pt-BR" i="1" dirty="0" smtClean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= 1.05</m:t>
                    </m:r>
                  </m:oMath>
                </a14:m>
                <a:endParaRPr lang="pt-BR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</a:endParaRPr>
              </a:p>
              <a:p>
                <a:br>
                  <a:rPr lang="pt-BR" dirty="0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</a:rPr>
                </a:br>
                <a:r>
                  <a:rPr lang="pt-BR" dirty="0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pt-BR" i="1" dirty="0" smtClean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𝐶𝑜𝑒𝑓𝑖𝑐𝑖𝑒𝑛𝑡𝑒</m:t>
                    </m:r>
                    <m:r>
                      <a:rPr lang="pt-BR" i="1" dirty="0" smtClean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i="1" dirty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𝑑𝑒</m:t>
                    </m:r>
                    <m:r>
                      <a:rPr lang="pt-BR" i="1" dirty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i="1" dirty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𝑡𝑟𝑎𝑛𝑠𝑓𝑒𝑟</m:t>
                    </m:r>
                    <m:r>
                      <a:rPr lang="pt-BR" i="1" dirty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ê</m:t>
                    </m:r>
                    <m:r>
                      <a:rPr lang="pt-BR" i="1" dirty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𝑛𝑐𝑖𝑎</m:t>
                    </m:r>
                    <m:r>
                      <a:rPr lang="pt-BR" i="1" dirty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i="1" dirty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𝑐𝑜𝑛𝑣𝑒𝑐𝑡𝑖𝑣𝑎</m:t>
                    </m:r>
                    <m:r>
                      <a:rPr lang="pt-BR" i="1" dirty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(</m:t>
                    </m:r>
                    <m:r>
                      <a:rPr lang="pt-BR" i="1" dirty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𝑊</m:t>
                    </m:r>
                    <m:r>
                      <a:rPr lang="pt-BR" i="1" dirty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/(</m:t>
                    </m:r>
                    <m:r>
                      <a:rPr lang="pt-BR" b="0" i="1" dirty="0" smtClean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pt-BR" b="0" i="1" dirty="0" smtClean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²∙</m:t>
                    </m:r>
                    <m:r>
                      <a:rPr lang="pt-BR" b="0" i="1" dirty="0" smtClean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</m:t>
                    </m:r>
                    <m:r>
                      <a:rPr lang="pt-BR" i="1" dirty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endParaRPr lang="pt-BR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</a:endParaRPr>
              </a:p>
              <a:p>
                <a:r>
                  <a:rPr lang="pt-BR" dirty="0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</a:rPr>
                  <a:t> - </a:t>
                </a:r>
                <a14:m>
                  <m:oMath xmlns:m="http://schemas.openxmlformats.org/officeDocument/2006/math">
                    <m:r>
                      <a:rPr lang="pt-BR" i="1" dirty="0" smtClean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Á</m:t>
                    </m:r>
                    <m:r>
                      <a:rPr lang="pt-BR" i="1" dirty="0" smtClean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𝑔𝑢𝑎</m:t>
                    </m:r>
                    <m:r>
                      <a:rPr lang="pt-BR" i="1" dirty="0" smtClean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i="1" dirty="0" smtClean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𝑝𝑎𝑟𝑎</m:t>
                    </m:r>
                    <m:r>
                      <a:rPr lang="pt-BR" i="1" dirty="0" smtClean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i="1" dirty="0" smtClean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𝑜</m:t>
                    </m:r>
                    <m:r>
                      <a:rPr lang="pt-BR" i="1" dirty="0" smtClean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i="1" dirty="0" smtClean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𝑎𝑟</m:t>
                    </m:r>
                    <m:r>
                      <a:rPr lang="pt-BR" i="1" dirty="0" smtClean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 = 15 </m:t>
                    </m:r>
                  </m:oMath>
                </a14:m>
                <a:endParaRPr lang="pt-BR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</a:endParaRPr>
              </a:p>
              <a:p>
                <a:r>
                  <a:rPr lang="pt-BR" dirty="0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</a:rPr>
                  <a:t> - </a:t>
                </a:r>
                <a14:m>
                  <m:oMath xmlns:m="http://schemas.openxmlformats.org/officeDocument/2006/math">
                    <m:r>
                      <a:rPr lang="pt-BR" i="1" dirty="0" smtClean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𝑅𝑒𝑐𝑖𝑝𝑖𝑒𝑛𝑡𝑒</m:t>
                    </m:r>
                    <m:r>
                      <a:rPr lang="pt-BR" i="1" dirty="0" smtClean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i="1" dirty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𝑝𝑎𝑟𝑎</m:t>
                    </m:r>
                    <m:r>
                      <a:rPr lang="pt-BR" i="1" dirty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i="1" dirty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𝑜</m:t>
                    </m:r>
                    <m:r>
                      <a:rPr lang="pt-BR" i="1" dirty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i="1" dirty="0" smtClean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𝑎𝑟</m:t>
                    </m:r>
                    <m:r>
                      <a:rPr lang="pt-BR" i="1" dirty="0" smtClean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 = 15 </m:t>
                    </m:r>
                  </m:oMath>
                </a14:m>
                <a:endParaRPr lang="pt-BR" dirty="0">
                  <a:ln>
                    <a:solidFill>
                      <a:sysClr val="windowText" lastClr="000000"/>
                    </a:solidFill>
                  </a:ln>
                  <a:solidFill>
                    <a:sysClr val="windowText" lastClr="000000"/>
                  </a:solidFill>
                </a:endParaRPr>
              </a:p>
            </p:txBody>
          </p:sp>
        </mc:Choice>
        <mc:Fallback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B48D85F6-C218-4276-9372-FB9ACE08CB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839" y="1206091"/>
                <a:ext cx="5868072" cy="538205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944246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7">
            <a:extLst>
              <a:ext uri="{FF2B5EF4-FFF2-40B4-BE49-F238E27FC236}">
                <a16:creationId xmlns:a16="http://schemas.microsoft.com/office/drawing/2014/main" id="{923E8915-D2AA-4327-A45A-972C3CA957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9">
            <a:extLst>
              <a:ext uri="{FF2B5EF4-FFF2-40B4-BE49-F238E27FC236}">
                <a16:creationId xmlns:a16="http://schemas.microsoft.com/office/drawing/2014/main" id="{8302FC3C-9804-4950-B721-5FD704BA60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12188952" cy="6858000"/>
          </a:xfrm>
          <a:prstGeom prst="rect">
            <a:avLst/>
          </a:prstGeom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1">
            <a:extLst>
              <a:ext uri="{FF2B5EF4-FFF2-40B4-BE49-F238E27FC236}">
                <a16:creationId xmlns:a16="http://schemas.microsoft.com/office/drawing/2014/main" id="{6B9695BD-ECF6-49CA-8877-8C493193C6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5" y="1828800"/>
            <a:ext cx="0" cy="3200400"/>
          </a:xfrm>
          <a:prstGeom prst="line">
            <a:avLst/>
          </a:prstGeom>
          <a:ln w="1905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3">
            <a:extLst>
              <a:ext uri="{FF2B5EF4-FFF2-40B4-BE49-F238E27FC236}">
                <a16:creationId xmlns:a16="http://schemas.microsoft.com/office/drawing/2014/main" id="{3BC6EBB2-9BDC-4075-BA6B-43A9FBF9C8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228080"/>
            <a:ext cx="993734" cy="762000"/>
          </a:xfrm>
          <a:prstGeom prst="rect">
            <a:avLst/>
          </a:prstGeom>
        </p:spPr>
      </p:pic>
      <p:sp>
        <p:nvSpPr>
          <p:cNvPr id="20" name="Freeform 5">
            <a:extLst>
              <a:ext uri="{FF2B5EF4-FFF2-40B4-BE49-F238E27FC236}">
                <a16:creationId xmlns:a16="http://schemas.microsoft.com/office/drawing/2014/main" id="{F3798573-F27B-47EB-8EA4-7EE34954C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588" y="0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545A94F-4D04-4EB0-AD00-28C334C15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195" y="804672"/>
            <a:ext cx="3521359" cy="5248656"/>
          </a:xfrm>
        </p:spPr>
        <p:txBody>
          <a:bodyPr anchor="ctr">
            <a:normAutofit/>
          </a:bodyPr>
          <a:lstStyle/>
          <a:p>
            <a:pPr algn="ctr"/>
            <a:r>
              <a:rPr lang="pt-BR" dirty="0">
                <a:ln>
                  <a:solidFill>
                    <a:schemeClr val="tx1"/>
                  </a:solidFill>
                </a:ln>
                <a:latin typeface="Amasis MT Pro Black" panose="02040A04050005020304" pitchFamily="18" charset="0"/>
              </a:rPr>
              <a:t>Objetivo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FDBE480-EEED-4BD8-8BEB-C26FFFAB65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5861" y="804671"/>
            <a:ext cx="6399930" cy="5248657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pt-BR"/>
              <a:t>Descobrir quanto tempo é necessário para a água dentro de um copo de vidro atingir a temperatura ambiente em função de sua temperatura inicial</a:t>
            </a: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577537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F7284FF-84C7-45D5-A166-A79BD9EF1D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8654" y="231432"/>
            <a:ext cx="8799636" cy="855985"/>
          </a:xfrm>
        </p:spPr>
        <p:txBody>
          <a:bodyPr>
            <a:noAutofit/>
          </a:bodyPr>
          <a:lstStyle/>
          <a:p>
            <a:pPr algn="ctr"/>
            <a:r>
              <a:rPr lang="pt-BR" sz="3600" dirty="0">
                <a:latin typeface="Amasis MT Pro Black"/>
              </a:rPr>
              <a:t>Explicando Equações do Modelo</a:t>
            </a:r>
          </a:p>
        </p:txBody>
      </p:sp>
      <p:sp>
        <p:nvSpPr>
          <p:cNvPr id="22" name="Espaço Reservado para Conteúdo 21">
            <a:extLst>
              <a:ext uri="{FF2B5EF4-FFF2-40B4-BE49-F238E27FC236}">
                <a16:creationId xmlns:a16="http://schemas.microsoft.com/office/drawing/2014/main" id="{52297B84-503D-4D52-8FBC-DAB89F778E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56" y="1104632"/>
            <a:ext cx="7120239" cy="5471013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pt-BR" sz="3200" dirty="0"/>
              <a:t>        = convecção</a:t>
            </a:r>
          </a:p>
          <a:p>
            <a:pPr marL="0" indent="0">
              <a:buClr>
                <a:srgbClr val="1287C3"/>
              </a:buClr>
              <a:buNone/>
            </a:pPr>
            <a:endParaRPr lang="pt-BR" sz="3200" dirty="0"/>
          </a:p>
          <a:p>
            <a:pPr marL="0" indent="0">
              <a:buNone/>
            </a:pPr>
            <a:endParaRPr lang="pt-BR" sz="3200" dirty="0"/>
          </a:p>
          <a:p>
            <a:r>
              <a:rPr lang="pt-BR" sz="3200" dirty="0"/>
              <a:t>         = condução </a:t>
            </a:r>
            <a:endParaRPr lang="pt-BR" sz="3200" dirty="0">
              <a:cs typeface="Calibri"/>
            </a:endParaRPr>
          </a:p>
          <a:p>
            <a:pPr marL="0" indent="0">
              <a:buNone/>
            </a:pPr>
            <a:endParaRPr lang="pt-BR" sz="3200" dirty="0"/>
          </a:p>
          <a:p>
            <a:pPr marL="0" indent="0">
              <a:buNone/>
            </a:pPr>
            <a:endParaRPr lang="pt-BR" sz="3200" dirty="0"/>
          </a:p>
          <a:p>
            <a:r>
              <a:rPr lang="pt-BR" sz="3200" dirty="0"/>
              <a:t>         = convecção + condução</a:t>
            </a:r>
          </a:p>
          <a:p>
            <a:pPr>
              <a:buFont typeface="Wingdings" panose="020B0604020202020204" pitchFamily="34" charset="0"/>
              <a:buChar char="Ø"/>
            </a:pPr>
            <a:endParaRPr lang="pt-BR" sz="3200" dirty="0">
              <a:cs typeface="Calibri"/>
            </a:endParaRP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4A664ED4-172F-4ACC-A495-5ACE728F5B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302" b="90189" l="5842" r="89691">
                        <a14:foregroundMark x1="41581" y1="8302" x2="41581" y2="8302"/>
                        <a14:foregroundMark x1="45361" y1="90566" x2="45361" y2="90566"/>
                        <a14:foregroundMark x1="5842" y1="47547" x2="5842" y2="4754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39681" y="1349203"/>
            <a:ext cx="2771775" cy="2524125"/>
          </a:xfrm>
          <a:prstGeom prst="rect">
            <a:avLst/>
          </a:prstGeom>
        </p:spPr>
      </p:pic>
      <p:pic>
        <p:nvPicPr>
          <p:cNvPr id="20" name="Gráfico 19" descr="Seta de linha: curva no sentido horário com preenchimento sólido">
            <a:extLst>
              <a:ext uri="{FF2B5EF4-FFF2-40B4-BE49-F238E27FC236}">
                <a16:creationId xmlns:a16="http://schemas.microsoft.com/office/drawing/2014/main" id="{A6F81DF4-EF75-45CA-B456-CFFC6F7B2D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9913211">
            <a:off x="7281953" y="3509651"/>
            <a:ext cx="2296066" cy="2296066"/>
          </a:xfrm>
          <a:prstGeom prst="rect">
            <a:avLst/>
          </a:prstGeom>
        </p:spPr>
      </p:pic>
      <p:pic>
        <p:nvPicPr>
          <p:cNvPr id="25" name="Espaço Reservado para Conteúdo 4" descr="Seta: reta estrutura de tópicos">
            <a:extLst>
              <a:ext uri="{FF2B5EF4-FFF2-40B4-BE49-F238E27FC236}">
                <a16:creationId xmlns:a16="http://schemas.microsoft.com/office/drawing/2014/main" id="{84319A75-729D-422A-B48F-4532CD20842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16593" y="2205702"/>
            <a:ext cx="1009416" cy="750725"/>
          </a:xfrm>
          <a:prstGeom prst="rect">
            <a:avLst/>
          </a:prstGeom>
        </p:spPr>
      </p:pic>
      <p:pic>
        <p:nvPicPr>
          <p:cNvPr id="28" name="Espaço Reservado para Conteúdo 4" descr="Seta: reta estrutura de tópicos">
            <a:extLst>
              <a:ext uri="{FF2B5EF4-FFF2-40B4-BE49-F238E27FC236}">
                <a16:creationId xmlns:a16="http://schemas.microsoft.com/office/drawing/2014/main" id="{FE0EEC71-DBC1-4979-AF7B-61FEA76CAC6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528881" y="2180349"/>
            <a:ext cx="1020910" cy="754189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3D3B2A6E-BB9F-4584-939D-585779ED008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77338" y="2094047"/>
            <a:ext cx="3001251" cy="4460297"/>
          </a:xfrm>
          <a:prstGeom prst="rect">
            <a:avLst/>
          </a:prstGeom>
        </p:spPr>
      </p:pic>
      <p:pic>
        <p:nvPicPr>
          <p:cNvPr id="29" name="Espaço Reservado para Conteúdo 4" descr="Seta: reta estrutura de tópicos">
            <a:extLst>
              <a:ext uri="{FF2B5EF4-FFF2-40B4-BE49-F238E27FC236}">
                <a16:creationId xmlns:a16="http://schemas.microsoft.com/office/drawing/2014/main" id="{172837C2-8ADE-496D-BC8F-BE07A0DEEF4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5400000">
            <a:off x="10159392" y="1472564"/>
            <a:ext cx="939268" cy="690690"/>
          </a:xfrm>
          <a:prstGeom prst="rect">
            <a:avLst/>
          </a:prstGeom>
        </p:spPr>
      </p:pic>
      <p:pic>
        <p:nvPicPr>
          <p:cNvPr id="30" name="Espaço Reservado para Conteúdo 4" descr="Seta: reta estrutura de tópicos">
            <a:extLst>
              <a:ext uri="{FF2B5EF4-FFF2-40B4-BE49-F238E27FC236}">
                <a16:creationId xmlns:a16="http://schemas.microsoft.com/office/drawing/2014/main" id="{0D8A90C8-DD27-4C44-BFC6-5883C6C5B7E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1448155">
            <a:off x="8902449" y="3653057"/>
            <a:ext cx="939268" cy="69069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CaixaDeTexto 2">
                <a:extLst>
                  <a:ext uri="{FF2B5EF4-FFF2-40B4-BE49-F238E27FC236}">
                    <a16:creationId xmlns:a16="http://schemas.microsoft.com/office/drawing/2014/main" id="{EF649A29-FCF7-4322-825B-BD5389A3C194}"/>
                  </a:ext>
                </a:extLst>
              </p:cNvPr>
              <p:cNvSpPr txBox="1"/>
              <p:nvPr/>
            </p:nvSpPr>
            <p:spPr>
              <a:xfrm>
                <a:off x="2371895" y="3821030"/>
                <a:ext cx="1035220" cy="7990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pt-BR" b="0" dirty="0"/>
                  <a:t>T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𝑑𝑟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𝑘𝑟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𝐴𝑟</m:t>
                            </m:r>
                          </m:den>
                        </m:f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𝐶𝑟</m:t>
                        </m:r>
                      </m:den>
                    </m:f>
                  </m:oMath>
                </a14:m>
                <a:endParaRPr lang="en-US" b="0" dirty="0"/>
              </a:p>
              <a:p>
                <a:endParaRPr lang="pt-BR" dirty="0"/>
              </a:p>
            </p:txBody>
          </p:sp>
        </mc:Choice>
        <mc:Fallback>
          <p:sp>
            <p:nvSpPr>
              <p:cNvPr id="3" name="CaixaDeTexto 2">
                <a:extLst>
                  <a:ext uri="{FF2B5EF4-FFF2-40B4-BE49-F238E27FC236}">
                    <a16:creationId xmlns:a16="http://schemas.microsoft.com/office/drawing/2014/main" id="{EF649A29-FCF7-4322-825B-BD5389A3C1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1895" y="3821030"/>
                <a:ext cx="1035220" cy="799001"/>
              </a:xfrm>
              <a:prstGeom prst="rect">
                <a:avLst/>
              </a:prstGeom>
              <a:blipFill>
                <a:blip r:embed="rId9"/>
                <a:stretch>
                  <a:fillRect l="-1352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2" name="CaixaDeTexto 31">
                <a:extLst>
                  <a:ext uri="{FF2B5EF4-FFF2-40B4-BE49-F238E27FC236}">
                    <a16:creationId xmlns:a16="http://schemas.microsoft.com/office/drawing/2014/main" id="{0E635AEC-E0A0-4C4E-9506-2A7BD3EA3F31}"/>
                  </a:ext>
                </a:extLst>
              </p:cNvPr>
              <p:cNvSpPr txBox="1"/>
              <p:nvPr/>
            </p:nvSpPr>
            <p:spPr>
              <a:xfrm>
                <a:off x="2029300" y="1928432"/>
                <a:ext cx="1062920" cy="7845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pt-BR" b="0" dirty="0">
                    <a:ea typeface="Cambria Math" panose="02040503050406030204" pitchFamily="18" charset="0"/>
                  </a:rPr>
                  <a:t>T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𝐴𝑠</m:t>
                            </m:r>
                          </m:den>
                        </m:f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𝐶𝑎</m:t>
                        </m:r>
                      </m:den>
                    </m:f>
                  </m:oMath>
                </a14:m>
                <a:endParaRPr lang="en-US" b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pt-BR" dirty="0"/>
              </a:p>
            </p:txBody>
          </p:sp>
        </mc:Choice>
        <mc:Fallback>
          <p:sp>
            <p:nvSpPr>
              <p:cNvPr id="32" name="CaixaDeTexto 31">
                <a:extLst>
                  <a:ext uri="{FF2B5EF4-FFF2-40B4-BE49-F238E27FC236}">
                    <a16:creationId xmlns:a16="http://schemas.microsoft.com/office/drawing/2014/main" id="{0E635AEC-E0A0-4C4E-9506-2A7BD3EA3F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9300" y="1928432"/>
                <a:ext cx="1062920" cy="784574"/>
              </a:xfrm>
              <a:prstGeom prst="rect">
                <a:avLst/>
              </a:prstGeom>
              <a:blipFill>
                <a:blip r:embed="rId10"/>
                <a:stretch>
                  <a:fillRect l="-1379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3" name="CaixaDeTexto 32">
                <a:extLst>
                  <a:ext uri="{FF2B5EF4-FFF2-40B4-BE49-F238E27FC236}">
                    <a16:creationId xmlns:a16="http://schemas.microsoft.com/office/drawing/2014/main" id="{AB72681C-F1B0-4F37-9CC2-5FBB9BC8CF4F}"/>
                  </a:ext>
                </a:extLst>
              </p:cNvPr>
              <p:cNvSpPr txBox="1"/>
              <p:nvPr/>
            </p:nvSpPr>
            <p:spPr>
              <a:xfrm>
                <a:off x="3213590" y="5674847"/>
                <a:ext cx="1446614" cy="7990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Tp</a:t>
                </a:r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𝐴𝑠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𝑑𝑟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𝑘𝑟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𝐴𝑟</m:t>
                            </m:r>
                          </m:den>
                        </m:f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𝑀𝑟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𝐶𝑟</m:t>
                        </m:r>
                      </m:den>
                    </m:f>
                  </m:oMath>
                </a14:m>
                <a:endParaRPr lang="en-US" b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pt-BR" dirty="0"/>
              </a:p>
            </p:txBody>
          </p:sp>
        </mc:Choice>
        <mc:Fallback>
          <p:sp>
            <p:nvSpPr>
              <p:cNvPr id="33" name="CaixaDeTexto 32">
                <a:extLst>
                  <a:ext uri="{FF2B5EF4-FFF2-40B4-BE49-F238E27FC236}">
                    <a16:creationId xmlns:a16="http://schemas.microsoft.com/office/drawing/2014/main" id="{AB72681C-F1B0-4F37-9CC2-5FBB9BC8CF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3590" y="5674847"/>
                <a:ext cx="1446614" cy="799001"/>
              </a:xfrm>
              <a:prstGeom prst="rect">
                <a:avLst/>
              </a:prstGeom>
              <a:blipFill>
                <a:blip r:embed="rId11"/>
                <a:stretch>
                  <a:fillRect l="-970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4" name="CaixaDeTexto 33">
                <a:extLst>
                  <a:ext uri="{FF2B5EF4-FFF2-40B4-BE49-F238E27FC236}">
                    <a16:creationId xmlns:a16="http://schemas.microsoft.com/office/drawing/2014/main" id="{D32A5265-DED2-4655-AFBC-BF99F6FC14E3}"/>
                  </a:ext>
                </a:extLst>
              </p:cNvPr>
              <p:cNvSpPr txBox="1"/>
              <p:nvPr/>
            </p:nvSpPr>
            <p:spPr>
              <a:xfrm>
                <a:off x="636877" y="5711676"/>
                <a:ext cx="2307699" cy="67595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Q</a:t>
                </a:r>
                <a:r>
                  <a:rPr lang="en-US" b="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p</a:t>
                </a:r>
                <a:r>
                  <a:rPr lang="en-US" b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h𝑠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𝐴𝑠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𝑑𝑟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𝑘𝑟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𝐴𝑟</m:t>
                        </m:r>
                      </m:den>
                    </m:f>
                  </m:oMath>
                </a14:m>
                <a:endParaRPr lang="en-US" b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pt-BR" dirty="0"/>
              </a:p>
            </p:txBody>
          </p:sp>
        </mc:Choice>
        <mc:Fallback>
          <p:sp>
            <p:nvSpPr>
              <p:cNvPr id="34" name="CaixaDeTexto 33">
                <a:extLst>
                  <a:ext uri="{FF2B5EF4-FFF2-40B4-BE49-F238E27FC236}">
                    <a16:creationId xmlns:a16="http://schemas.microsoft.com/office/drawing/2014/main" id="{D32A5265-DED2-4655-AFBC-BF99F6FC14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877" y="5711676"/>
                <a:ext cx="2307699" cy="675954"/>
              </a:xfrm>
              <a:prstGeom prst="rect">
                <a:avLst/>
              </a:prstGeom>
              <a:blipFill>
                <a:blip r:embed="rId12"/>
                <a:stretch>
                  <a:fillRect l="-6069" t="-360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9" name="CaixaDeTexto 38">
                <a:extLst>
                  <a:ext uri="{FF2B5EF4-FFF2-40B4-BE49-F238E27FC236}">
                    <a16:creationId xmlns:a16="http://schemas.microsoft.com/office/drawing/2014/main" id="{6CCE225B-95EB-4919-892B-A1DC569A77DA}"/>
                  </a:ext>
                </a:extLst>
              </p:cNvPr>
              <p:cNvSpPr txBox="1"/>
              <p:nvPr/>
            </p:nvSpPr>
            <p:spPr>
              <a:xfrm>
                <a:off x="590374" y="1966270"/>
                <a:ext cx="973536" cy="6696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Q</a:t>
                </a:r>
                <a:r>
                  <a:rPr lang="en-US" b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h𝑠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𝐴𝑠</m:t>
                        </m:r>
                      </m:den>
                    </m:f>
                  </m:oMath>
                </a14:m>
                <a:endParaRPr lang="en-US" b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pt-BR" dirty="0"/>
              </a:p>
            </p:txBody>
          </p:sp>
        </mc:Choice>
        <mc:Fallback>
          <p:sp>
            <p:nvSpPr>
              <p:cNvPr id="39" name="CaixaDeTexto 38">
                <a:extLst>
                  <a:ext uri="{FF2B5EF4-FFF2-40B4-BE49-F238E27FC236}">
                    <a16:creationId xmlns:a16="http://schemas.microsoft.com/office/drawing/2014/main" id="{6CCE225B-95EB-4919-892B-A1DC569A77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374" y="1966270"/>
                <a:ext cx="973536" cy="669607"/>
              </a:xfrm>
              <a:prstGeom prst="rect">
                <a:avLst/>
              </a:prstGeom>
              <a:blipFill>
                <a:blip r:embed="rId13"/>
                <a:stretch>
                  <a:fillRect l="-15000" t="-4587" r="-5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" name="CaixaDeTexto 30">
                <a:extLst>
                  <a:ext uri="{FF2B5EF4-FFF2-40B4-BE49-F238E27FC236}">
                    <a16:creationId xmlns:a16="http://schemas.microsoft.com/office/drawing/2014/main" id="{EF7C0541-50EA-4F62-9B1D-A213423A3F6C}"/>
                  </a:ext>
                </a:extLst>
              </p:cNvPr>
              <p:cNvSpPr txBox="1"/>
              <p:nvPr/>
            </p:nvSpPr>
            <p:spPr>
              <a:xfrm>
                <a:off x="711372" y="1198662"/>
                <a:ext cx="1035608" cy="7386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𝑄𝑠</m:t>
                      </m:r>
                    </m:oMath>
                  </m:oMathPara>
                </a14:m>
                <a:endParaRPr lang="en-US" sz="2400" b="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pt-BR" sz="2400" dirty="0"/>
              </a:p>
            </p:txBody>
          </p:sp>
        </mc:Choice>
        <mc:Fallback>
          <p:sp>
            <p:nvSpPr>
              <p:cNvPr id="31" name="CaixaDeTexto 30">
                <a:extLst>
                  <a:ext uri="{FF2B5EF4-FFF2-40B4-BE49-F238E27FC236}">
                    <a16:creationId xmlns:a16="http://schemas.microsoft.com/office/drawing/2014/main" id="{EF7C0541-50EA-4F62-9B1D-A213423A3F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372" y="1198662"/>
                <a:ext cx="1035608" cy="738664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" name="CaixaDeTexto 34">
                <a:extLst>
                  <a:ext uri="{FF2B5EF4-FFF2-40B4-BE49-F238E27FC236}">
                    <a16:creationId xmlns:a16="http://schemas.microsoft.com/office/drawing/2014/main" id="{248C8C8D-3B08-42FF-87C3-5144566CD0AA}"/>
                  </a:ext>
                </a:extLst>
              </p:cNvPr>
              <p:cNvSpPr txBox="1"/>
              <p:nvPr/>
            </p:nvSpPr>
            <p:spPr>
              <a:xfrm>
                <a:off x="792751" y="4875826"/>
                <a:ext cx="849755" cy="7386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𝑄𝑝</m:t>
                      </m:r>
                    </m:oMath>
                  </m:oMathPara>
                </a14:m>
                <a:endParaRPr lang="en-US" sz="2400" b="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pt-BR" sz="2400" dirty="0"/>
              </a:p>
            </p:txBody>
          </p:sp>
        </mc:Choice>
        <mc:Fallback>
          <p:sp>
            <p:nvSpPr>
              <p:cNvPr id="35" name="CaixaDeTexto 34">
                <a:extLst>
                  <a:ext uri="{FF2B5EF4-FFF2-40B4-BE49-F238E27FC236}">
                    <a16:creationId xmlns:a16="http://schemas.microsoft.com/office/drawing/2014/main" id="{248C8C8D-3B08-42FF-87C3-5144566CD0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751" y="4875826"/>
                <a:ext cx="849755" cy="738664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" name="CaixaDeTexto 35">
                <a:extLst>
                  <a:ext uri="{FF2B5EF4-FFF2-40B4-BE49-F238E27FC236}">
                    <a16:creationId xmlns:a16="http://schemas.microsoft.com/office/drawing/2014/main" id="{76E48A0B-DED7-4D01-8F3A-CC9C4E150EA0}"/>
                  </a:ext>
                </a:extLst>
              </p:cNvPr>
              <p:cNvSpPr txBox="1"/>
              <p:nvPr/>
            </p:nvSpPr>
            <p:spPr>
              <a:xfrm rot="-10800000" flipV="1">
                <a:off x="330372" y="3020078"/>
                <a:ext cx="1797608" cy="7386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𝑄𝑟</m:t>
                      </m:r>
                    </m:oMath>
                  </m:oMathPara>
                </a14:m>
                <a:endParaRPr lang="en-US" sz="2400" b="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pt-BR" sz="2400" dirty="0"/>
              </a:p>
            </p:txBody>
          </p:sp>
        </mc:Choice>
        <mc:Fallback>
          <p:sp>
            <p:nvSpPr>
              <p:cNvPr id="36" name="CaixaDeTexto 35">
                <a:extLst>
                  <a:ext uri="{FF2B5EF4-FFF2-40B4-BE49-F238E27FC236}">
                    <a16:creationId xmlns:a16="http://schemas.microsoft.com/office/drawing/2014/main" id="{76E48A0B-DED7-4D01-8F3A-CC9C4E150E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-10800000" flipV="1">
                <a:off x="330372" y="3020078"/>
                <a:ext cx="1797608" cy="738664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7" name="CaixaDeTexto 36">
                <a:extLst>
                  <a:ext uri="{FF2B5EF4-FFF2-40B4-BE49-F238E27FC236}">
                    <a16:creationId xmlns:a16="http://schemas.microsoft.com/office/drawing/2014/main" id="{35CAB551-3CE7-4635-A229-DD66CEC41B43}"/>
                  </a:ext>
                </a:extLst>
              </p:cNvPr>
              <p:cNvSpPr txBox="1"/>
              <p:nvPr/>
            </p:nvSpPr>
            <p:spPr>
              <a:xfrm>
                <a:off x="10713559" y="1562409"/>
                <a:ext cx="849755" cy="7386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𝑄𝑠</m:t>
                      </m:r>
                    </m:oMath>
                  </m:oMathPara>
                </a14:m>
                <a:endParaRPr lang="en-US" sz="2400" b="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pt-BR" sz="2400" dirty="0"/>
              </a:p>
            </p:txBody>
          </p:sp>
        </mc:Choice>
        <mc:Fallback>
          <p:sp>
            <p:nvSpPr>
              <p:cNvPr id="37" name="CaixaDeTexto 36">
                <a:extLst>
                  <a:ext uri="{FF2B5EF4-FFF2-40B4-BE49-F238E27FC236}">
                    <a16:creationId xmlns:a16="http://schemas.microsoft.com/office/drawing/2014/main" id="{35CAB551-3CE7-4635-A229-DD66CEC41B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13559" y="1562409"/>
                <a:ext cx="849755" cy="738664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1" name="CaixaDeTexto 40">
                <a:extLst>
                  <a:ext uri="{FF2B5EF4-FFF2-40B4-BE49-F238E27FC236}">
                    <a16:creationId xmlns:a16="http://schemas.microsoft.com/office/drawing/2014/main" id="{68F5CEC9-F20C-4C48-A22E-3E493679F08C}"/>
                  </a:ext>
                </a:extLst>
              </p:cNvPr>
              <p:cNvSpPr txBox="1"/>
              <p:nvPr/>
            </p:nvSpPr>
            <p:spPr>
              <a:xfrm>
                <a:off x="5846750" y="1726440"/>
                <a:ext cx="849755" cy="7386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𝑄𝑝</m:t>
                      </m:r>
                    </m:oMath>
                  </m:oMathPara>
                </a14:m>
                <a:endParaRPr lang="en-US" sz="2400" b="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pt-BR" sz="2400" dirty="0"/>
              </a:p>
            </p:txBody>
          </p:sp>
        </mc:Choice>
        <mc:Fallback>
          <p:sp>
            <p:nvSpPr>
              <p:cNvPr id="41" name="CaixaDeTexto 40">
                <a:extLst>
                  <a:ext uri="{FF2B5EF4-FFF2-40B4-BE49-F238E27FC236}">
                    <a16:creationId xmlns:a16="http://schemas.microsoft.com/office/drawing/2014/main" id="{68F5CEC9-F20C-4C48-A22E-3E493679F0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6750" y="1726440"/>
                <a:ext cx="849755" cy="738664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2" name="CaixaDeTexto 41">
                <a:extLst>
                  <a:ext uri="{FF2B5EF4-FFF2-40B4-BE49-F238E27FC236}">
                    <a16:creationId xmlns:a16="http://schemas.microsoft.com/office/drawing/2014/main" id="{9E7D6897-BAB5-4DFA-ADB3-5625D1D593FE}"/>
                  </a:ext>
                </a:extLst>
              </p:cNvPr>
              <p:cNvSpPr txBox="1"/>
              <p:nvPr/>
            </p:nvSpPr>
            <p:spPr>
              <a:xfrm>
                <a:off x="8273356" y="1769510"/>
                <a:ext cx="849755" cy="7386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𝑄𝑟</m:t>
                      </m:r>
                    </m:oMath>
                  </m:oMathPara>
                </a14:m>
                <a:endParaRPr lang="en-US" sz="2400" b="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pt-BR" sz="2400" dirty="0"/>
              </a:p>
            </p:txBody>
          </p:sp>
        </mc:Choice>
        <mc:Fallback>
          <p:sp>
            <p:nvSpPr>
              <p:cNvPr id="42" name="CaixaDeTexto 41">
                <a:extLst>
                  <a:ext uri="{FF2B5EF4-FFF2-40B4-BE49-F238E27FC236}">
                    <a16:creationId xmlns:a16="http://schemas.microsoft.com/office/drawing/2014/main" id="{9E7D6897-BAB5-4DFA-ADB3-5625D1D593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3356" y="1769510"/>
                <a:ext cx="849755" cy="738664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3" name="CaixaDeTexto 42">
                <a:extLst>
                  <a:ext uri="{FF2B5EF4-FFF2-40B4-BE49-F238E27FC236}">
                    <a16:creationId xmlns:a16="http://schemas.microsoft.com/office/drawing/2014/main" id="{BB5E38B7-EEC4-478F-A866-D5AD1E056F92}"/>
                  </a:ext>
                </a:extLst>
              </p:cNvPr>
              <p:cNvSpPr txBox="1"/>
              <p:nvPr/>
            </p:nvSpPr>
            <p:spPr>
              <a:xfrm>
                <a:off x="8578512" y="3336979"/>
                <a:ext cx="1241593" cy="7386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𝑄𝑝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𝑄𝑟</m:t>
                      </m:r>
                    </m:oMath>
                  </m:oMathPara>
                </a14:m>
                <a:endParaRPr lang="en-US" sz="2400" b="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pt-BR" sz="2400" dirty="0"/>
              </a:p>
            </p:txBody>
          </p:sp>
        </mc:Choice>
        <mc:Fallback>
          <p:sp>
            <p:nvSpPr>
              <p:cNvPr id="43" name="CaixaDeTexto 42">
                <a:extLst>
                  <a:ext uri="{FF2B5EF4-FFF2-40B4-BE49-F238E27FC236}">
                    <a16:creationId xmlns:a16="http://schemas.microsoft.com/office/drawing/2014/main" id="{BB5E38B7-EEC4-478F-A866-D5AD1E056F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8512" y="3336979"/>
                <a:ext cx="1241593" cy="738664"/>
              </a:xfrm>
              <a:prstGeom prst="rect">
                <a:avLst/>
              </a:prstGeom>
              <a:blipFill>
                <a:blip r:embed="rId20"/>
                <a:stretch>
                  <a:fillRect l="-5392" r="-441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CaixaDeTexto 25">
                <a:extLst>
                  <a:ext uri="{FF2B5EF4-FFF2-40B4-BE49-F238E27FC236}">
                    <a16:creationId xmlns:a16="http://schemas.microsoft.com/office/drawing/2014/main" id="{2EE0FD47-1ED6-4DA1-AF21-5C75DCEBE462}"/>
                  </a:ext>
                </a:extLst>
              </p:cNvPr>
              <p:cNvSpPr txBox="1"/>
              <p:nvPr/>
            </p:nvSpPr>
            <p:spPr>
              <a:xfrm>
                <a:off x="711372" y="3863664"/>
                <a:ext cx="1068882" cy="3989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pt-BR" dirty="0"/>
                  <a:t>Q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𝑑𝑟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𝑘𝑟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𝐴𝑟</m:t>
                        </m:r>
                      </m:den>
                    </m:f>
                  </m:oMath>
                </a14:m>
                <a:endParaRPr lang="pt-BR" dirty="0"/>
              </a:p>
            </p:txBody>
          </p:sp>
        </mc:Choice>
        <mc:Fallback>
          <p:sp>
            <p:nvSpPr>
              <p:cNvPr id="26" name="CaixaDeTexto 25">
                <a:extLst>
                  <a:ext uri="{FF2B5EF4-FFF2-40B4-BE49-F238E27FC236}">
                    <a16:creationId xmlns:a16="http://schemas.microsoft.com/office/drawing/2014/main" id="{2EE0FD47-1ED6-4DA1-AF21-5C75DCEBE4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372" y="3863664"/>
                <a:ext cx="1068882" cy="398955"/>
              </a:xfrm>
              <a:prstGeom prst="rect">
                <a:avLst/>
              </a:prstGeom>
              <a:blipFill>
                <a:blip r:embed="rId21"/>
                <a:stretch>
                  <a:fillRect l="-13714" t="-6154" r="-4571" b="-1846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023622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7">
            <a:extLst>
              <a:ext uri="{FF2B5EF4-FFF2-40B4-BE49-F238E27FC236}">
                <a16:creationId xmlns:a16="http://schemas.microsoft.com/office/drawing/2014/main" id="{923E8915-D2AA-4327-A45A-972C3CA957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9" name="Rectangle 9">
            <a:extLst>
              <a:ext uri="{FF2B5EF4-FFF2-40B4-BE49-F238E27FC236}">
                <a16:creationId xmlns:a16="http://schemas.microsoft.com/office/drawing/2014/main" id="{8302FC3C-9804-4950-B721-5FD704BA60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12188952" cy="6858000"/>
          </a:xfrm>
          <a:prstGeom prst="rect">
            <a:avLst/>
          </a:prstGeom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1">
            <a:extLst>
              <a:ext uri="{FF2B5EF4-FFF2-40B4-BE49-F238E27FC236}">
                <a16:creationId xmlns:a16="http://schemas.microsoft.com/office/drawing/2014/main" id="{6B9695BD-ECF6-49CA-8877-8C493193C6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5" y="1828800"/>
            <a:ext cx="0" cy="3200400"/>
          </a:xfrm>
          <a:prstGeom prst="line">
            <a:avLst/>
          </a:prstGeom>
          <a:ln w="1905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13">
            <a:extLst>
              <a:ext uri="{FF2B5EF4-FFF2-40B4-BE49-F238E27FC236}">
                <a16:creationId xmlns:a16="http://schemas.microsoft.com/office/drawing/2014/main" id="{3BC6EBB2-9BDC-4075-BA6B-43A9FBF9C8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228080"/>
            <a:ext cx="993734" cy="762000"/>
          </a:xfrm>
          <a:prstGeom prst="rect">
            <a:avLst/>
          </a:prstGeom>
        </p:spPr>
      </p:pic>
      <p:sp>
        <p:nvSpPr>
          <p:cNvPr id="29" name="Freeform 5">
            <a:extLst>
              <a:ext uri="{FF2B5EF4-FFF2-40B4-BE49-F238E27FC236}">
                <a16:creationId xmlns:a16="http://schemas.microsoft.com/office/drawing/2014/main" id="{F3798573-F27B-47EB-8EA4-7EE34954C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588" y="0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CB88863-FB63-4A3E-8214-5A29F0F000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195" y="804672"/>
            <a:ext cx="3521359" cy="5248656"/>
          </a:xfrm>
        </p:spPr>
        <p:txBody>
          <a:bodyPr anchor="ctr">
            <a:normAutofit/>
          </a:bodyPr>
          <a:lstStyle/>
          <a:p>
            <a:pPr algn="ctr"/>
            <a:r>
              <a:rPr lang="pt-BR" dirty="0"/>
              <a:t>Hipóteses para Modelagem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B900397-9633-4D19-885D-C984DFDB22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5861" y="804671"/>
            <a:ext cx="6399930" cy="5248657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pt-BR" dirty="0">
                <a:latin typeface="+mn-lt"/>
                <a:cs typeface="Calibri"/>
              </a:rPr>
              <a:t>Considerações:</a:t>
            </a:r>
          </a:p>
          <a:p>
            <a:pPr marL="0" indent="0">
              <a:buNone/>
            </a:pPr>
            <a:r>
              <a:rPr lang="pt-BR" dirty="0">
                <a:latin typeface="+mn-lt"/>
                <a:cs typeface="Calibri"/>
              </a:rPr>
              <a:t>-  Convecção da água </a:t>
            </a:r>
            <a:r>
              <a:rPr lang="pt-BR" dirty="0">
                <a:latin typeface="+mn-lt"/>
                <a:ea typeface="+mn-lt"/>
                <a:cs typeface="+mn-lt"/>
              </a:rPr>
              <a:t>desprezível</a:t>
            </a:r>
          </a:p>
          <a:p>
            <a:pPr marL="0" indent="0">
              <a:buNone/>
            </a:pPr>
            <a:r>
              <a:rPr lang="pt-BR" dirty="0">
                <a:latin typeface="+mn-lt"/>
                <a:cs typeface="Calibri"/>
              </a:rPr>
              <a:t>- Radiação da água desprezível</a:t>
            </a:r>
          </a:p>
          <a:p>
            <a:pPr marL="0" indent="0">
              <a:buNone/>
            </a:pPr>
            <a:r>
              <a:rPr lang="pt-BR" dirty="0">
                <a:latin typeface="+mn-lt"/>
                <a:ea typeface="+mn-lt"/>
                <a:cs typeface="+mn-lt"/>
              </a:rPr>
              <a:t>- Área interna do copo igual a externa</a:t>
            </a:r>
            <a:endParaRPr lang="pt-BR" dirty="0">
              <a:latin typeface="+mn-lt"/>
              <a:cs typeface="Calibri"/>
            </a:endParaRPr>
          </a:p>
          <a:p>
            <a:pPr marL="0" indent="0">
              <a:buNone/>
            </a:pPr>
            <a:r>
              <a:rPr lang="pt-BR" dirty="0">
                <a:latin typeface="+mn-lt"/>
                <a:cs typeface="Calibri"/>
              </a:rPr>
              <a:t>- Diferença da espessura das paredes do copo desprezível</a:t>
            </a:r>
          </a:p>
          <a:p>
            <a:pPr marL="0" indent="0">
              <a:buNone/>
            </a:pPr>
            <a:r>
              <a:rPr lang="pt-BR" dirty="0">
                <a:latin typeface="+mn-lt"/>
                <a:cs typeface="Calibri"/>
              </a:rPr>
              <a:t>-  Contato entre base de copo e superfície desprezível</a:t>
            </a:r>
          </a:p>
          <a:p>
            <a:pPr marL="0" indent="0">
              <a:buNone/>
            </a:pPr>
            <a:endParaRPr lang="pt-BR" dirty="0">
              <a:cs typeface="Calibri"/>
            </a:endParaRPr>
          </a:p>
          <a:p>
            <a:pPr marL="0" indent="0">
              <a:buNone/>
            </a:pPr>
            <a:endParaRPr lang="pt-BR" dirty="0">
              <a:cs typeface="Calibri"/>
            </a:endParaRPr>
          </a:p>
          <a:p>
            <a:endParaRPr lang="pt-BR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673297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304D3C-C285-4DBD-BFF0-33656FEC7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7757" y="225836"/>
            <a:ext cx="10264697" cy="1212102"/>
          </a:xfrm>
        </p:spPr>
        <p:txBody>
          <a:bodyPr>
            <a:normAutofit/>
          </a:bodyPr>
          <a:lstStyle/>
          <a:p>
            <a:r>
              <a:rPr lang="en-US" dirty="0" err="1">
                <a:latin typeface="Amasis MT Pro Black"/>
                <a:cs typeface="Calibri Light"/>
              </a:rPr>
              <a:t>Diagrama</a:t>
            </a:r>
            <a:r>
              <a:rPr lang="en-US" sz="4000" dirty="0">
                <a:latin typeface="Amasis MT Pro Black"/>
                <a:cs typeface="Calibri Light"/>
              </a:rPr>
              <a:t> de Estoques</a:t>
            </a:r>
            <a:r>
              <a:rPr lang="en-US" dirty="0">
                <a:latin typeface="Amasis MT Pro Black"/>
                <a:cs typeface="Calibri Light"/>
              </a:rPr>
              <a:t> e </a:t>
            </a:r>
            <a:r>
              <a:rPr lang="en-US" dirty="0" err="1">
                <a:latin typeface="Amasis MT Pro Black"/>
                <a:cs typeface="Calibri Light"/>
              </a:rPr>
              <a:t>Fluxos</a:t>
            </a:r>
            <a:endParaRPr lang="en-US" sz="4000" dirty="0">
              <a:latin typeface="Amasis MT Pro Black"/>
              <a:cs typeface="Calibri Ligh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1B2288E2-9CE5-4615-818D-2AF2B1F7AA3B}"/>
              </a:ext>
            </a:extLst>
          </p:cNvPr>
          <p:cNvSpPr/>
          <p:nvPr/>
        </p:nvSpPr>
        <p:spPr>
          <a:xfrm>
            <a:off x="1771752" y="2270922"/>
            <a:ext cx="2196352" cy="9127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latin typeface="Arial"/>
                <a:cs typeface="Arial"/>
              </a:rPr>
              <a:t>água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B14CE0BF-D480-4EE6-AD48-71650D9001F0}"/>
              </a:ext>
            </a:extLst>
          </p:cNvPr>
          <p:cNvSpPr/>
          <p:nvPr/>
        </p:nvSpPr>
        <p:spPr>
          <a:xfrm>
            <a:off x="6343752" y="2270922"/>
            <a:ext cx="2196352" cy="9127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 dirty="0">
                <a:latin typeface="Arial"/>
                <a:cs typeface="Arial"/>
              </a:rPr>
              <a:t>recipiente</a:t>
            </a:r>
          </a:p>
        </p:txBody>
      </p:sp>
      <p:sp>
        <p:nvSpPr>
          <p:cNvPr id="6" name="Seta: para a Direita 5">
            <a:extLst>
              <a:ext uri="{FF2B5EF4-FFF2-40B4-BE49-F238E27FC236}">
                <a16:creationId xmlns:a16="http://schemas.microsoft.com/office/drawing/2014/main" id="{B9C54810-3882-4936-AE9D-24A26A633003}"/>
              </a:ext>
            </a:extLst>
          </p:cNvPr>
          <p:cNvSpPr/>
          <p:nvPr/>
        </p:nvSpPr>
        <p:spPr>
          <a:xfrm>
            <a:off x="4241969" y="2486060"/>
            <a:ext cx="1768491" cy="484909"/>
          </a:xfrm>
          <a:prstGeom prst="rightArrow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Seta: para a Direita 7">
            <a:extLst>
              <a:ext uri="{FF2B5EF4-FFF2-40B4-BE49-F238E27FC236}">
                <a16:creationId xmlns:a16="http://schemas.microsoft.com/office/drawing/2014/main" id="{54BDEE83-3FBD-4505-AAB0-1D78475B3A97}"/>
              </a:ext>
            </a:extLst>
          </p:cNvPr>
          <p:cNvSpPr/>
          <p:nvPr/>
        </p:nvSpPr>
        <p:spPr>
          <a:xfrm>
            <a:off x="8736546" y="2486060"/>
            <a:ext cx="1409902" cy="484909"/>
          </a:xfrm>
          <a:prstGeom prst="rightArrow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Seta: para a Direita 8">
            <a:extLst>
              <a:ext uri="{FF2B5EF4-FFF2-40B4-BE49-F238E27FC236}">
                <a16:creationId xmlns:a16="http://schemas.microsoft.com/office/drawing/2014/main" id="{A9A5C4A0-A734-4FEC-91B5-2A20AF86E72E}"/>
              </a:ext>
            </a:extLst>
          </p:cNvPr>
          <p:cNvSpPr/>
          <p:nvPr/>
        </p:nvSpPr>
        <p:spPr>
          <a:xfrm rot="5400000">
            <a:off x="2228984" y="3688146"/>
            <a:ext cx="1116512" cy="484909"/>
          </a:xfrm>
          <a:prstGeom prst="rightArrow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Nuvem 9">
            <a:extLst>
              <a:ext uri="{FF2B5EF4-FFF2-40B4-BE49-F238E27FC236}">
                <a16:creationId xmlns:a16="http://schemas.microsoft.com/office/drawing/2014/main" id="{F8119308-C563-4A31-BED7-B9C79F60C6DF}"/>
              </a:ext>
            </a:extLst>
          </p:cNvPr>
          <p:cNvSpPr/>
          <p:nvPr/>
        </p:nvSpPr>
        <p:spPr>
          <a:xfrm>
            <a:off x="2065652" y="4667454"/>
            <a:ext cx="1352855" cy="1222459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Nuvem 10">
            <a:extLst>
              <a:ext uri="{FF2B5EF4-FFF2-40B4-BE49-F238E27FC236}">
                <a16:creationId xmlns:a16="http://schemas.microsoft.com/office/drawing/2014/main" id="{503336B4-8A88-415C-815D-E8B8D1DA4099}"/>
              </a:ext>
            </a:extLst>
          </p:cNvPr>
          <p:cNvSpPr/>
          <p:nvPr/>
        </p:nvSpPr>
        <p:spPr>
          <a:xfrm>
            <a:off x="10382454" y="2202159"/>
            <a:ext cx="1352855" cy="1222459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67C574A8-31EC-471E-85C5-68CEB04599EB}"/>
              </a:ext>
            </a:extLst>
          </p:cNvPr>
          <p:cNvSpPr txBox="1"/>
          <p:nvPr/>
        </p:nvSpPr>
        <p:spPr>
          <a:xfrm>
            <a:off x="2932223" y="3616799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pt-BR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07358A5B-882E-4952-A599-B2FBD3E6837F}"/>
              </a:ext>
            </a:extLst>
          </p:cNvPr>
          <p:cNvSpPr txBox="1"/>
          <p:nvPr/>
        </p:nvSpPr>
        <p:spPr>
          <a:xfrm>
            <a:off x="4769224" y="2202057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8AFC7630-1789-4A19-BB18-664DFB48A3E2}"/>
              </a:ext>
            </a:extLst>
          </p:cNvPr>
          <p:cNvSpPr txBox="1"/>
          <p:nvPr/>
        </p:nvSpPr>
        <p:spPr>
          <a:xfrm>
            <a:off x="9068207" y="2238731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15" name="Fluxograma: Decisão 14">
            <a:extLst>
              <a:ext uri="{FF2B5EF4-FFF2-40B4-BE49-F238E27FC236}">
                <a16:creationId xmlns:a16="http://schemas.microsoft.com/office/drawing/2014/main" id="{A62B23F9-24A5-419A-BC1D-E450CEA8AB24}"/>
              </a:ext>
            </a:extLst>
          </p:cNvPr>
          <p:cNvSpPr/>
          <p:nvPr/>
        </p:nvSpPr>
        <p:spPr>
          <a:xfrm>
            <a:off x="4127024" y="1464204"/>
            <a:ext cx="839423" cy="566406"/>
          </a:xfrm>
          <a:prstGeom prst="flowChartDecision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400" b="1">
              <a:solidFill>
                <a:schemeClr val="tx1"/>
              </a:solidFill>
            </a:endParaRPr>
          </a:p>
        </p:txBody>
      </p:sp>
      <p:sp>
        <p:nvSpPr>
          <p:cNvPr id="16" name="Fluxograma: Decisão 15">
            <a:extLst>
              <a:ext uri="{FF2B5EF4-FFF2-40B4-BE49-F238E27FC236}">
                <a16:creationId xmlns:a16="http://schemas.microsoft.com/office/drawing/2014/main" id="{8EF11E72-86BA-4EDD-A766-1DDF8DF9505C}"/>
              </a:ext>
            </a:extLst>
          </p:cNvPr>
          <p:cNvSpPr/>
          <p:nvPr/>
        </p:nvSpPr>
        <p:spPr>
          <a:xfrm>
            <a:off x="3050155" y="3580995"/>
            <a:ext cx="839423" cy="566406"/>
          </a:xfrm>
          <a:prstGeom prst="flowChartDecision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pt-BR" sz="1400" b="1">
              <a:solidFill>
                <a:schemeClr val="tx1"/>
              </a:solidFill>
            </a:endParaRPr>
          </a:p>
        </p:txBody>
      </p:sp>
      <p:sp>
        <p:nvSpPr>
          <p:cNvPr id="17" name="Fluxograma: Decisão 16">
            <a:extLst>
              <a:ext uri="{FF2B5EF4-FFF2-40B4-BE49-F238E27FC236}">
                <a16:creationId xmlns:a16="http://schemas.microsoft.com/office/drawing/2014/main" id="{A9E7A16D-5076-4F85-B33A-814217B52922}"/>
              </a:ext>
            </a:extLst>
          </p:cNvPr>
          <p:cNvSpPr/>
          <p:nvPr/>
        </p:nvSpPr>
        <p:spPr>
          <a:xfrm>
            <a:off x="8315985" y="1521251"/>
            <a:ext cx="839423" cy="566406"/>
          </a:xfrm>
          <a:prstGeom prst="flowChartDecision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pt-BR" sz="1400" b="1">
              <a:solidFill>
                <a:schemeClr val="tx1"/>
              </a:solidFill>
            </a:endParaRPr>
          </a:p>
        </p:txBody>
      </p:sp>
      <p:sp>
        <p:nvSpPr>
          <p:cNvPr id="18" name="Seta: Curva para a Direita 17">
            <a:extLst>
              <a:ext uri="{FF2B5EF4-FFF2-40B4-BE49-F238E27FC236}">
                <a16:creationId xmlns:a16="http://schemas.microsoft.com/office/drawing/2014/main" id="{3AC77D9A-9969-4DC0-A6AF-B6A6EE9F34CE}"/>
              </a:ext>
            </a:extLst>
          </p:cNvPr>
          <p:cNvSpPr/>
          <p:nvPr/>
        </p:nvSpPr>
        <p:spPr>
          <a:xfrm rot="3720000" flipV="1">
            <a:off x="3286455" y="910493"/>
            <a:ext cx="387112" cy="1524001"/>
          </a:xfrm>
          <a:prstGeom prst="curvedRightArrow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9" name="Seta: Curva para a Direita 18">
            <a:extLst>
              <a:ext uri="{FF2B5EF4-FFF2-40B4-BE49-F238E27FC236}">
                <a16:creationId xmlns:a16="http://schemas.microsoft.com/office/drawing/2014/main" id="{6ED6D2CA-664C-4584-9A03-E5DC6E10A483}"/>
              </a:ext>
            </a:extLst>
          </p:cNvPr>
          <p:cNvSpPr/>
          <p:nvPr/>
        </p:nvSpPr>
        <p:spPr>
          <a:xfrm rot="3720000" flipV="1">
            <a:off x="7581363" y="910492"/>
            <a:ext cx="387112" cy="1524001"/>
          </a:xfrm>
          <a:prstGeom prst="curvedRightArrow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0" name="Seta: Curva para a Direita 19">
            <a:extLst>
              <a:ext uri="{FF2B5EF4-FFF2-40B4-BE49-F238E27FC236}">
                <a16:creationId xmlns:a16="http://schemas.microsoft.com/office/drawing/2014/main" id="{BDD3CE96-E1C3-4A47-A37C-865D7D4A03CC}"/>
              </a:ext>
            </a:extLst>
          </p:cNvPr>
          <p:cNvSpPr/>
          <p:nvPr/>
        </p:nvSpPr>
        <p:spPr>
          <a:xfrm rot="-12600000" flipV="1">
            <a:off x="5179723" y="1380043"/>
            <a:ext cx="334139" cy="1096138"/>
          </a:xfrm>
          <a:prstGeom prst="curvedRightArrow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1" name="Seta: Curva para a Direita 20">
            <a:extLst>
              <a:ext uri="{FF2B5EF4-FFF2-40B4-BE49-F238E27FC236}">
                <a16:creationId xmlns:a16="http://schemas.microsoft.com/office/drawing/2014/main" id="{079266D5-F3C6-43DE-98A7-C5A382F791DE}"/>
              </a:ext>
            </a:extLst>
          </p:cNvPr>
          <p:cNvSpPr/>
          <p:nvPr/>
        </p:nvSpPr>
        <p:spPr>
          <a:xfrm rot="-12600000" flipV="1">
            <a:off x="9319787" y="1380043"/>
            <a:ext cx="334139" cy="1096138"/>
          </a:xfrm>
          <a:prstGeom prst="curvedRightArrow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2" name="Seta: Curva para a Direita 21">
            <a:extLst>
              <a:ext uri="{FF2B5EF4-FFF2-40B4-BE49-F238E27FC236}">
                <a16:creationId xmlns:a16="http://schemas.microsoft.com/office/drawing/2014/main" id="{5C25F8F7-D64A-4BCE-9AF1-5F19DC96E19B}"/>
              </a:ext>
            </a:extLst>
          </p:cNvPr>
          <p:cNvSpPr/>
          <p:nvPr/>
        </p:nvSpPr>
        <p:spPr>
          <a:xfrm rot="-12600000" flipV="1">
            <a:off x="3672456" y="3192736"/>
            <a:ext cx="171143" cy="513431"/>
          </a:xfrm>
          <a:prstGeom prst="curvedRightArrow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3" name="Seta: Curva para a Direita 22">
            <a:extLst>
              <a:ext uri="{FF2B5EF4-FFF2-40B4-BE49-F238E27FC236}">
                <a16:creationId xmlns:a16="http://schemas.microsoft.com/office/drawing/2014/main" id="{8A96C2F0-1EF0-4760-984B-E5B20BFC4BCE}"/>
              </a:ext>
            </a:extLst>
          </p:cNvPr>
          <p:cNvSpPr/>
          <p:nvPr/>
        </p:nvSpPr>
        <p:spPr>
          <a:xfrm rot="14340000" flipV="1">
            <a:off x="3424518" y="3975696"/>
            <a:ext cx="191519" cy="635678"/>
          </a:xfrm>
          <a:prstGeom prst="curvedRightArrow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42B06156-6D32-4980-950C-47451A6362CA}"/>
              </a:ext>
            </a:extLst>
          </p:cNvPr>
          <p:cNvSpPr/>
          <p:nvPr/>
        </p:nvSpPr>
        <p:spPr>
          <a:xfrm>
            <a:off x="6617304" y="4204754"/>
            <a:ext cx="2869552" cy="170380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9E5E0CAD-B9CF-48D0-AE21-C3376AC49CE2}"/>
              </a:ext>
            </a:extLst>
          </p:cNvPr>
          <p:cNvSpPr txBox="1"/>
          <p:nvPr/>
        </p:nvSpPr>
        <p:spPr>
          <a:xfrm>
            <a:off x="7467600" y="3857234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dirty="0">
                <a:latin typeface="Amasis MT Pro Black"/>
              </a:rPr>
              <a:t>Funções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CaixaDeTexto 33">
                <a:extLst>
                  <a:ext uri="{FF2B5EF4-FFF2-40B4-BE49-F238E27FC236}">
                    <a16:creationId xmlns:a16="http://schemas.microsoft.com/office/drawing/2014/main" id="{F6A2EE43-CDAB-485C-9AB0-80D653EFA346}"/>
                  </a:ext>
                </a:extLst>
              </p:cNvPr>
              <p:cNvSpPr txBox="1"/>
              <p:nvPr/>
            </p:nvSpPr>
            <p:spPr>
              <a:xfrm>
                <a:off x="3244991" y="3688924"/>
                <a:ext cx="445571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𝑄𝑠</m:t>
                      </m:r>
                    </m:oMath>
                  </m:oMathPara>
                </a14:m>
                <a:endParaRPr lang="en-US" b="0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pt-BR" dirty="0"/>
              </a:p>
            </p:txBody>
          </p:sp>
        </mc:Choice>
        <mc:Fallback xmlns="">
          <p:sp>
            <p:nvSpPr>
              <p:cNvPr id="34" name="CaixaDeTexto 33">
                <a:extLst>
                  <a:ext uri="{FF2B5EF4-FFF2-40B4-BE49-F238E27FC236}">
                    <a16:creationId xmlns:a16="http://schemas.microsoft.com/office/drawing/2014/main" id="{F6A2EE43-CDAB-485C-9AB0-80D653EFA3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4991" y="3688924"/>
                <a:ext cx="445571" cy="553998"/>
              </a:xfrm>
              <a:prstGeom prst="rect">
                <a:avLst/>
              </a:prstGeom>
              <a:blipFill>
                <a:blip r:embed="rId5"/>
                <a:stretch>
                  <a:fillRect l="-2740" r="-274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CaixaDeTexto 34">
                <a:extLst>
                  <a:ext uri="{FF2B5EF4-FFF2-40B4-BE49-F238E27FC236}">
                    <a16:creationId xmlns:a16="http://schemas.microsoft.com/office/drawing/2014/main" id="{4C775161-4CF2-4A1F-BDA9-6A85F8726B97}"/>
                  </a:ext>
                </a:extLst>
              </p:cNvPr>
              <p:cNvSpPr txBox="1"/>
              <p:nvPr/>
            </p:nvSpPr>
            <p:spPr>
              <a:xfrm>
                <a:off x="4344300" y="1540274"/>
                <a:ext cx="392864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𝑄𝑝</m:t>
                      </m:r>
                    </m:oMath>
                  </m:oMathPara>
                </a14:m>
                <a:endParaRPr lang="en-US" b="0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pt-BR" dirty="0"/>
              </a:p>
            </p:txBody>
          </p:sp>
        </mc:Choice>
        <mc:Fallback xmlns="">
          <p:sp>
            <p:nvSpPr>
              <p:cNvPr id="35" name="CaixaDeTexto 34">
                <a:extLst>
                  <a:ext uri="{FF2B5EF4-FFF2-40B4-BE49-F238E27FC236}">
                    <a16:creationId xmlns:a16="http://schemas.microsoft.com/office/drawing/2014/main" id="{4C775161-4CF2-4A1F-BDA9-6A85F8726B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4300" y="1540274"/>
                <a:ext cx="392864" cy="553998"/>
              </a:xfrm>
              <a:prstGeom prst="rect">
                <a:avLst/>
              </a:prstGeom>
              <a:blipFill>
                <a:blip r:embed="rId6"/>
                <a:stretch>
                  <a:fillRect l="-14063" r="-1406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CaixaDeTexto 35">
                <a:extLst>
                  <a:ext uri="{FF2B5EF4-FFF2-40B4-BE49-F238E27FC236}">
                    <a16:creationId xmlns:a16="http://schemas.microsoft.com/office/drawing/2014/main" id="{9182DAAE-6D3E-46FD-8B28-EFDF7C8F984E}"/>
                  </a:ext>
                </a:extLst>
              </p:cNvPr>
              <p:cNvSpPr txBox="1"/>
              <p:nvPr/>
            </p:nvSpPr>
            <p:spPr>
              <a:xfrm>
                <a:off x="8533070" y="1645432"/>
                <a:ext cx="392864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𝑄𝑟</m:t>
                      </m:r>
                    </m:oMath>
                  </m:oMathPara>
                </a14:m>
                <a:endParaRPr lang="en-US" b="0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pt-BR" dirty="0"/>
              </a:p>
            </p:txBody>
          </p:sp>
        </mc:Choice>
        <mc:Fallback xmlns="">
          <p:sp>
            <p:nvSpPr>
              <p:cNvPr id="36" name="CaixaDeTexto 35">
                <a:extLst>
                  <a:ext uri="{FF2B5EF4-FFF2-40B4-BE49-F238E27FC236}">
                    <a16:creationId xmlns:a16="http://schemas.microsoft.com/office/drawing/2014/main" id="{9182DAAE-6D3E-46FD-8B28-EFDF7C8F98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3070" y="1645432"/>
                <a:ext cx="392864" cy="553998"/>
              </a:xfrm>
              <a:prstGeom prst="rect">
                <a:avLst/>
              </a:prstGeom>
              <a:blipFill>
                <a:blip r:embed="rId7"/>
                <a:stretch>
                  <a:fillRect l="-10938" r="-1093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7" name="CaixaDeTexto 36">
                <a:extLst>
                  <a:ext uri="{FF2B5EF4-FFF2-40B4-BE49-F238E27FC236}">
                    <a16:creationId xmlns:a16="http://schemas.microsoft.com/office/drawing/2014/main" id="{C5B278DB-1D3B-4A85-8264-6581C21E8988}"/>
                  </a:ext>
                </a:extLst>
              </p:cNvPr>
              <p:cNvSpPr txBox="1"/>
              <p:nvPr/>
            </p:nvSpPr>
            <p:spPr>
              <a:xfrm>
                <a:off x="6819978" y="4411949"/>
                <a:ext cx="973536" cy="6696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Q</a:t>
                </a:r>
                <a:r>
                  <a:rPr lang="en-US" b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h𝑠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𝐴𝑠</m:t>
                        </m:r>
                      </m:den>
                    </m:f>
                  </m:oMath>
                </a14:m>
                <a:endParaRPr lang="en-US" b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pt-BR" dirty="0"/>
              </a:p>
            </p:txBody>
          </p:sp>
        </mc:Choice>
        <mc:Fallback>
          <p:sp>
            <p:nvSpPr>
              <p:cNvPr id="37" name="CaixaDeTexto 36">
                <a:extLst>
                  <a:ext uri="{FF2B5EF4-FFF2-40B4-BE49-F238E27FC236}">
                    <a16:creationId xmlns:a16="http://schemas.microsoft.com/office/drawing/2014/main" id="{C5B278DB-1D3B-4A85-8264-6581C21E89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9978" y="4411949"/>
                <a:ext cx="973536" cy="669607"/>
              </a:xfrm>
              <a:prstGeom prst="rect">
                <a:avLst/>
              </a:prstGeom>
              <a:blipFill>
                <a:blip r:embed="rId8"/>
                <a:stretch>
                  <a:fillRect l="-15094" t="-4545" r="-566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8" name="CaixaDeTexto 37">
                <a:extLst>
                  <a:ext uri="{FF2B5EF4-FFF2-40B4-BE49-F238E27FC236}">
                    <a16:creationId xmlns:a16="http://schemas.microsoft.com/office/drawing/2014/main" id="{7700DBAD-BB1D-47A6-B937-39CD781C3033}"/>
                  </a:ext>
                </a:extLst>
              </p:cNvPr>
              <p:cNvSpPr txBox="1"/>
              <p:nvPr/>
            </p:nvSpPr>
            <p:spPr>
              <a:xfrm>
                <a:off x="8099350" y="4467976"/>
                <a:ext cx="1304011" cy="5259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𝑄𝑟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𝑑𝑟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𝑘𝑟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𝐴𝑟</m:t>
                          </m:r>
                        </m:den>
                      </m:f>
                    </m:oMath>
                  </m:oMathPara>
                </a14:m>
                <a:endParaRPr lang="pt-BR" dirty="0"/>
              </a:p>
            </p:txBody>
          </p:sp>
        </mc:Choice>
        <mc:Fallback>
          <p:sp>
            <p:nvSpPr>
              <p:cNvPr id="38" name="CaixaDeTexto 37">
                <a:extLst>
                  <a:ext uri="{FF2B5EF4-FFF2-40B4-BE49-F238E27FC236}">
                    <a16:creationId xmlns:a16="http://schemas.microsoft.com/office/drawing/2014/main" id="{7700DBAD-BB1D-47A6-B937-39CD781C30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9350" y="4467976"/>
                <a:ext cx="1304011" cy="52591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9" name="CaixaDeTexto 38">
                <a:extLst>
                  <a:ext uri="{FF2B5EF4-FFF2-40B4-BE49-F238E27FC236}">
                    <a16:creationId xmlns:a16="http://schemas.microsoft.com/office/drawing/2014/main" id="{A27D576E-266B-4A9A-8FA0-F0A7DC2795A7}"/>
                  </a:ext>
                </a:extLst>
              </p:cNvPr>
              <p:cNvSpPr txBox="1"/>
              <p:nvPr/>
            </p:nvSpPr>
            <p:spPr>
              <a:xfrm>
                <a:off x="7133798" y="5232603"/>
                <a:ext cx="2307699" cy="67595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𝑄𝑝</m:t>
                    </m:r>
                  </m:oMath>
                </a14:m>
                <a:r>
                  <a:rPr lang="en-US" b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h𝑠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𝐴𝑠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𝑑𝑟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𝑘𝑟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𝐴𝑟</m:t>
                        </m:r>
                      </m:den>
                    </m:f>
                  </m:oMath>
                </a14:m>
                <a:endParaRPr lang="en-US" b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pt-BR" dirty="0"/>
              </a:p>
            </p:txBody>
          </p:sp>
        </mc:Choice>
        <mc:Fallback>
          <p:sp>
            <p:nvSpPr>
              <p:cNvPr id="39" name="CaixaDeTexto 38">
                <a:extLst>
                  <a:ext uri="{FF2B5EF4-FFF2-40B4-BE49-F238E27FC236}">
                    <a16:creationId xmlns:a16="http://schemas.microsoft.com/office/drawing/2014/main" id="{A27D576E-266B-4A9A-8FA0-F0A7DC2795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3798" y="5232603"/>
                <a:ext cx="2307699" cy="675954"/>
              </a:xfrm>
              <a:prstGeom prst="rect">
                <a:avLst/>
              </a:prstGeom>
              <a:blipFill>
                <a:blip r:embed="rId10"/>
                <a:stretch>
                  <a:fillRect l="-448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568333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10">
            <a:extLst>
              <a:ext uri="{FF2B5EF4-FFF2-40B4-BE49-F238E27FC236}">
                <a16:creationId xmlns:a16="http://schemas.microsoft.com/office/drawing/2014/main" id="{C9ECDD5C-152A-4CC7-8333-0F367B3A6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9" name="Picture 12">
            <a:extLst>
              <a:ext uri="{FF2B5EF4-FFF2-40B4-BE49-F238E27FC236}">
                <a16:creationId xmlns:a16="http://schemas.microsoft.com/office/drawing/2014/main" id="{7F5C92A3-369B-43F3-BDCE-E560B1B0E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0" name="Oval 14">
            <a:extLst>
              <a:ext uri="{FF2B5EF4-FFF2-40B4-BE49-F238E27FC236}">
                <a16:creationId xmlns:a16="http://schemas.microsoft.com/office/drawing/2014/main" id="{AEBE9F1A-B38D-446E-83AE-14B17CE77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2" name="Picture 16">
            <a:extLst>
              <a:ext uri="{FF2B5EF4-FFF2-40B4-BE49-F238E27FC236}">
                <a16:creationId xmlns:a16="http://schemas.microsoft.com/office/drawing/2014/main" id="{915B5014-A7EC-4BA6-9C83-8840CF81D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4" name="Picture 18">
            <a:extLst>
              <a:ext uri="{FF2B5EF4-FFF2-40B4-BE49-F238E27FC236}">
                <a16:creationId xmlns:a16="http://schemas.microsoft.com/office/drawing/2014/main" id="{022C43AB-86D7-420D-8AD7-DC0A15FDD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5E3EB826-A471-488F-9E8A-D65528A3C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FB3CEA1-88D9-42FB-88ED-1E9807FE6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4">
            <a:extLst>
              <a:ext uri="{FF2B5EF4-FFF2-40B4-BE49-F238E27FC236}">
                <a16:creationId xmlns:a16="http://schemas.microsoft.com/office/drawing/2014/main" id="{9A6C928E-4252-4F33-8C34-E50A12A31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ADF37CBA-CD4B-4002-BA61-54A81B9C356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9720" y="411480"/>
            <a:ext cx="9052561" cy="6035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2831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>
            <a:extLst>
              <a:ext uri="{FF2B5EF4-FFF2-40B4-BE49-F238E27FC236}">
                <a16:creationId xmlns:a16="http://schemas.microsoft.com/office/drawing/2014/main" id="{C9ECDD5C-152A-4CC7-8333-0F367B3A6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6" name="Picture 8">
            <a:extLst>
              <a:ext uri="{FF2B5EF4-FFF2-40B4-BE49-F238E27FC236}">
                <a16:creationId xmlns:a16="http://schemas.microsoft.com/office/drawing/2014/main" id="{7F5C92A3-369B-43F3-BDCE-E560B1B0E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AEBE9F1A-B38D-446E-83AE-14B17CE77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15B5014-A7EC-4BA6-9C83-8840CF81D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22C43AB-86D7-420D-8AD7-DC0A15FDD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5E3EB826-A471-488F-9E8A-D65528A3C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FB3CEA1-88D9-42FB-88ED-1E9807FE6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A6C928E-4252-4F33-8C34-E50A12A31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6148101-6145-4497-860C-6D69035B778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9720" y="411480"/>
            <a:ext cx="9052561" cy="6035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4901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>
            <a:extLst>
              <a:ext uri="{FF2B5EF4-FFF2-40B4-BE49-F238E27FC236}">
                <a16:creationId xmlns:a16="http://schemas.microsoft.com/office/drawing/2014/main" id="{C9ECDD5C-152A-4CC7-8333-0F367B3A6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6" name="Picture 8">
            <a:extLst>
              <a:ext uri="{FF2B5EF4-FFF2-40B4-BE49-F238E27FC236}">
                <a16:creationId xmlns:a16="http://schemas.microsoft.com/office/drawing/2014/main" id="{7F5C92A3-369B-43F3-BDCE-E560B1B0E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AEBE9F1A-B38D-446E-83AE-14B17CE77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15B5014-A7EC-4BA6-9C83-8840CF81D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22C43AB-86D7-420D-8AD7-DC0A15FDD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5E3EB826-A471-488F-9E8A-D65528A3C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FB3CEA1-88D9-42FB-88ED-1E9807FE6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A6C928E-4252-4F33-8C34-E50A12A31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FA55C51-B78B-4A45-BB08-D24F672229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9720" y="411480"/>
            <a:ext cx="9052561" cy="6035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7769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:a16="http://schemas.microsoft.com/office/drawing/2014/main" id="{C9ECDD5C-152A-4CC7-8333-0F367B3A6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7F5C92A3-369B-43F3-BDCE-E560B1B0E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0" name="Oval 10">
            <a:extLst>
              <a:ext uri="{FF2B5EF4-FFF2-40B4-BE49-F238E27FC236}">
                <a16:creationId xmlns:a16="http://schemas.microsoft.com/office/drawing/2014/main" id="{AEBE9F1A-B38D-446E-83AE-14B17CE77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2" name="Picture 12">
            <a:extLst>
              <a:ext uri="{FF2B5EF4-FFF2-40B4-BE49-F238E27FC236}">
                <a16:creationId xmlns:a16="http://schemas.microsoft.com/office/drawing/2014/main" id="{915B5014-A7EC-4BA6-9C83-8840CF81D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8" name="Picture 14">
            <a:extLst>
              <a:ext uri="{FF2B5EF4-FFF2-40B4-BE49-F238E27FC236}">
                <a16:creationId xmlns:a16="http://schemas.microsoft.com/office/drawing/2014/main" id="{022C43AB-86D7-420D-8AD7-DC0A15FDD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0" name="Rectangle 16">
            <a:extLst>
              <a:ext uri="{FF2B5EF4-FFF2-40B4-BE49-F238E27FC236}">
                <a16:creationId xmlns:a16="http://schemas.microsoft.com/office/drawing/2014/main" id="{5E3EB826-A471-488F-9E8A-D65528A3C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18">
            <a:extLst>
              <a:ext uri="{FF2B5EF4-FFF2-40B4-BE49-F238E27FC236}">
                <a16:creationId xmlns:a16="http://schemas.microsoft.com/office/drawing/2014/main" id="{DFB3CEA1-88D9-42FB-88ED-1E9807FE6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0">
            <a:extLst>
              <a:ext uri="{FF2B5EF4-FFF2-40B4-BE49-F238E27FC236}">
                <a16:creationId xmlns:a16="http://schemas.microsoft.com/office/drawing/2014/main" id="{9A6C928E-4252-4F33-8C34-E50A12A31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B15BAFD-C50F-4889-8B63-F20F59D3CA5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9720" y="411480"/>
            <a:ext cx="9052561" cy="6035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05015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180</TotalTime>
  <Words>309</Words>
  <Application>Microsoft Office PowerPoint</Application>
  <PresentationFormat>Widescreen</PresentationFormat>
  <Paragraphs>64</Paragraphs>
  <Slides>13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13</vt:i4>
      </vt:variant>
    </vt:vector>
  </HeadingPairs>
  <TitlesOfParts>
    <vt:vector size="22" baseType="lpstr">
      <vt:lpstr>Amasis MT Pro Black</vt:lpstr>
      <vt:lpstr>Arial</vt:lpstr>
      <vt:lpstr>Calibri</vt:lpstr>
      <vt:lpstr>Calibri Light</vt:lpstr>
      <vt:lpstr>Cambria Math</vt:lpstr>
      <vt:lpstr>Century Gothic</vt:lpstr>
      <vt:lpstr>Wingdings</vt:lpstr>
      <vt:lpstr>Wingdings 3</vt:lpstr>
      <vt:lpstr>Ion</vt:lpstr>
      <vt:lpstr>ModSim P2  Modelagem de um copo de água atingindo o equilíbrio térmico</vt:lpstr>
      <vt:lpstr>Objetivo</vt:lpstr>
      <vt:lpstr>Explicando Equações do Modelo</vt:lpstr>
      <vt:lpstr>Hipóteses para Modelagem</vt:lpstr>
      <vt:lpstr>Diagrama de Estoques e Fluxos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Titulo </dc:title>
  <dc:creator>Caio Boa</dc:creator>
  <cp:lastModifiedBy>PEDRO  IVO  AMARAL  LIMA</cp:lastModifiedBy>
  <cp:revision>9</cp:revision>
  <dcterms:created xsi:type="dcterms:W3CDTF">2021-11-05T12:58:24Z</dcterms:created>
  <dcterms:modified xsi:type="dcterms:W3CDTF">2021-11-11T18:01:53Z</dcterms:modified>
</cp:coreProperties>
</file>